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7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8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notesSlides/notesSlide9.xml" ContentType="application/vnd.openxmlformats-officedocument.presentationml.notesSlide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8.xml" ContentType="application/vnd.openxmlformats-officedocument.drawingml.chart+xml"/>
  <Override PartName="/ppt/drawings/drawing1.xml" ContentType="application/vnd.openxmlformats-officedocument.drawingml.chartshapes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drawings/drawing2.xml" ContentType="application/vnd.openxmlformats-officedocument.drawingml.chartshapes+xml"/>
  <Override PartName="/ppt/charts/chart32.xml" ContentType="application/vnd.openxmlformats-officedocument.drawingml.chart+xml"/>
  <Override PartName="/ppt/drawings/drawing3.xml" ContentType="application/vnd.openxmlformats-officedocument.drawingml.chartshapes+xml"/>
  <Override PartName="/ppt/charts/chart33.xml" ContentType="application/vnd.openxmlformats-officedocument.drawingml.chart+xml"/>
  <Override PartName="/ppt/drawings/drawing4.xml" ContentType="application/vnd.openxmlformats-officedocument.drawingml.chartshapes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notesSlides/notesSlide12.xml" ContentType="application/vnd.openxmlformats-officedocument.presentationml.notesSlide+xml"/>
  <Override PartName="/ppt/charts/chart37.xml" ContentType="application/vnd.openxmlformats-officedocument.drawingml.chart+xml"/>
  <Override PartName="/ppt/notesSlides/notesSlide13.xml" ContentType="application/vnd.openxmlformats-officedocument.presentationml.notesSlide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4"/>
  </p:notesMasterIdLst>
  <p:sldIdLst>
    <p:sldId id="256" r:id="rId2"/>
    <p:sldId id="281" r:id="rId3"/>
    <p:sldId id="283" r:id="rId4"/>
    <p:sldId id="282" r:id="rId5"/>
    <p:sldId id="257" r:id="rId6"/>
    <p:sldId id="258" r:id="rId7"/>
    <p:sldId id="259" r:id="rId8"/>
    <p:sldId id="280" r:id="rId9"/>
    <p:sldId id="291" r:id="rId10"/>
    <p:sldId id="292" r:id="rId11"/>
    <p:sldId id="261" r:id="rId12"/>
    <p:sldId id="305" r:id="rId13"/>
    <p:sldId id="308" r:id="rId14"/>
    <p:sldId id="288" r:id="rId15"/>
    <p:sldId id="262" r:id="rId16"/>
    <p:sldId id="263" r:id="rId17"/>
    <p:sldId id="264" r:id="rId18"/>
    <p:sldId id="279" r:id="rId19"/>
    <p:sldId id="284" r:id="rId20"/>
    <p:sldId id="285" r:id="rId21"/>
    <p:sldId id="297" r:id="rId22"/>
    <p:sldId id="267" r:id="rId23"/>
    <p:sldId id="295" r:id="rId24"/>
    <p:sldId id="271" r:id="rId25"/>
    <p:sldId id="287" r:id="rId26"/>
    <p:sldId id="298" r:id="rId27"/>
    <p:sldId id="299" r:id="rId28"/>
    <p:sldId id="268" r:id="rId29"/>
    <p:sldId id="272" r:id="rId30"/>
    <p:sldId id="266" r:id="rId31"/>
    <p:sldId id="289" r:id="rId32"/>
    <p:sldId id="300" r:id="rId3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800F89D-B801-475C-83E7-5F9E76FF8210}">
          <p14:sldIdLst>
            <p14:sldId id="256"/>
            <p14:sldId id="281"/>
            <p14:sldId id="283"/>
            <p14:sldId id="282"/>
            <p14:sldId id="257"/>
            <p14:sldId id="258"/>
            <p14:sldId id="259"/>
            <p14:sldId id="280"/>
            <p14:sldId id="291"/>
            <p14:sldId id="292"/>
            <p14:sldId id="261"/>
            <p14:sldId id="305"/>
            <p14:sldId id="308"/>
            <p14:sldId id="288"/>
            <p14:sldId id="262"/>
            <p14:sldId id="263"/>
            <p14:sldId id="264"/>
            <p14:sldId id="279"/>
            <p14:sldId id="284"/>
            <p14:sldId id="285"/>
            <p14:sldId id="297"/>
            <p14:sldId id="267"/>
            <p14:sldId id="295"/>
            <p14:sldId id="271"/>
            <p14:sldId id="287"/>
            <p14:sldId id="298"/>
            <p14:sldId id="299"/>
            <p14:sldId id="268"/>
            <p14:sldId id="272"/>
            <p14:sldId id="266"/>
            <p14:sldId id="289"/>
            <p14:sldId id="3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3004" autoAdjust="0"/>
  </p:normalViewPr>
  <p:slideViewPr>
    <p:cSldViewPr>
      <p:cViewPr varScale="1">
        <p:scale>
          <a:sx n="103" d="100"/>
          <a:sy n="103" d="100"/>
        </p:scale>
        <p:origin x="5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1111111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9101010101010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0111111111111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11121212121212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12131313131313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13141414141414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14151515151515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15161616161616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16171717171717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17181818181818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18191919191919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2222222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19202020202020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2221212121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2322222222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2423232323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3252524242424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4262625252525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5272726262626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2628282727272727.xlsx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727292928282828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28303029292929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3333333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2931313030303030.xlsx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73032323131313131.xlsx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83133333232323232.xlsx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2932343433333333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33353534343434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3635353535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35373736363636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36383837373737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37393938383838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38404039393939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4444444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39414140404040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42414141414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5555555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66666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777777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7888888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8999999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4898951221455902E-2"/>
          <c:y val="5.0818270662958354E-2"/>
          <c:w val="0.91615413659390932"/>
          <c:h val="0.658124144398268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Крупа, рис, макаронные изделия, каши</c:v>
                </c:pt>
                <c:pt idx="1">
                  <c:v>Фрукты свежие</c:v>
                </c:pt>
                <c:pt idx="2">
                  <c:v>Овощи (свежие, отварные, тушеные, за искл.картофеля)</c:v>
                </c:pt>
                <c:pt idx="3">
                  <c:v>Мясные изделия вареные (сосиски, колбаса)</c:v>
                </c:pt>
                <c:pt idx="4">
                  <c:v>Творог и творожные продукты</c:v>
                </c:pt>
                <c:pt idx="5">
                  <c:v>Сладкие газированные напитки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91.3</c:v>
                </c:pt>
                <c:pt idx="1">
                  <c:v>64.3</c:v>
                </c:pt>
                <c:pt idx="2">
                  <c:v>73.5</c:v>
                </c:pt>
                <c:pt idx="3">
                  <c:v>62.8</c:v>
                </c:pt>
                <c:pt idx="4">
                  <c:v>48.8</c:v>
                </c:pt>
                <c:pt idx="5">
                  <c:v>3.7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Lbl>
              <c:idx val="5"/>
              <c:tx>
                <c:rich>
                  <a:bodyPr/>
                  <a:lstStyle/>
                  <a:p>
                    <a:r>
                      <a:rPr lang="ru-RU" sz="16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rPr>
                      <a:t>4.0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6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Крупа, рис, макаронные изделия, каши</c:v>
                </c:pt>
                <c:pt idx="1">
                  <c:v>Фрукты свежие</c:v>
                </c:pt>
                <c:pt idx="2">
                  <c:v>Овощи (свежие, отварные, тушеные, за искл.картофеля)</c:v>
                </c:pt>
                <c:pt idx="3">
                  <c:v>Мясные изделия вареные (сосиски, колбаса)</c:v>
                </c:pt>
                <c:pt idx="4">
                  <c:v>Творог и творожные продукты</c:v>
                </c:pt>
                <c:pt idx="5">
                  <c:v>Сладкие газированные напитки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93.4</c:v>
                </c:pt>
                <c:pt idx="1">
                  <c:v>57.3</c:v>
                </c:pt>
                <c:pt idx="2">
                  <c:v>74.2</c:v>
                </c:pt>
                <c:pt idx="3">
                  <c:v>54.7</c:v>
                </c:pt>
                <c:pt idx="4">
                  <c:v>44.3</c:v>
                </c:pt>
                <c:pt idx="5">
                  <c:v>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6"/>
        <c:overlap val="-19"/>
        <c:axId val="310536464"/>
        <c:axId val="310008016"/>
      </c:barChart>
      <c:catAx>
        <c:axId val="310536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00"/>
            </a:pPr>
            <a:endParaRPr lang="ru-RU"/>
          </a:p>
        </c:txPr>
        <c:crossAx val="310008016"/>
        <c:crosses val="autoZero"/>
        <c:auto val="1"/>
        <c:lblAlgn val="ctr"/>
        <c:lblOffset val="100"/>
        <c:noMultiLvlLbl val="0"/>
      </c:catAx>
      <c:valAx>
        <c:axId val="3100080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1053646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ru-RU"/>
          </a:p>
        </c:txPr>
      </c:legendEntry>
      <c:layout>
        <c:manualLayout>
          <c:xMode val="edge"/>
          <c:yMode val="edge"/>
          <c:x val="0.85221628909080049"/>
          <c:y val="0.17564926872532055"/>
          <c:w val="8.8673132692633855E-2"/>
          <c:h val="0.12258289568579009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197320561684476E-2"/>
          <c:y val="1.5117367911501896E-2"/>
          <c:w val="0.50705943640774254"/>
          <c:h val="0.7782786039646388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  <a:bevelB prst="angle"/>
            </a:sp3d>
          </c:spPr>
          <c:explosion val="25"/>
          <c:dPt>
            <c:idx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angle"/>
                <a:bevelB prst="angle"/>
              </a:sp3d>
            </c:spPr>
          </c:dPt>
          <c:dPt>
            <c:idx val="4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angle"/>
                <a:bevelB prst="angle"/>
              </a:sp3d>
            </c:spPr>
          </c:dPt>
          <c:dLbls>
            <c:dLbl>
              <c:idx val="0"/>
              <c:layout>
                <c:manualLayout>
                  <c:x val="-6.4513549268153558E-2"/>
                  <c:y val="-7.86775675718570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2200973611261439E-2"/>
                  <c:y val="-1.114955481137016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561000692775447E-2"/>
                  <c:y val="2.650836415001507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2.8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538514235941267E-2"/>
                  <c:y val="7.72295141809640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2746650702105594E-2"/>
                  <c:y val="8.34938975034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0149144244070218E-2"/>
                  <c:y val="-2.01783135207199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6200089736420942E-2"/>
                  <c:y val="-1.817555985842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3.2481436861884601E-2"/>
                  <c:y val="-2.34652498928690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+mn-lt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нет буфета или столовой по месту работы/учебы</c:v>
                </c:pt>
                <c:pt idx="1">
                  <c:v>качество питания в буфете/столовой плохое</c:v>
                </c:pt>
                <c:pt idx="2">
                  <c:v>находятся на диете (на особом режиме питания)</c:v>
                </c:pt>
                <c:pt idx="3">
                  <c:v>питаться в буфете, столовой дорого</c:v>
                </c:pt>
                <c:pt idx="4">
                  <c:v>приносят еду из дома</c:v>
                </c:pt>
                <c:pt idx="5">
                  <c:v>работа с разъездным характером, не имеют возможности</c:v>
                </c:pt>
                <c:pt idx="6">
                  <c:v>пользуются заведениями общепита рядом с место работы/учебы</c:v>
                </c:pt>
                <c:pt idx="7">
                  <c:v>другая причина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39.9</c:v>
                </c:pt>
                <c:pt idx="1">
                  <c:v>1.8</c:v>
                </c:pt>
                <c:pt idx="2">
                  <c:v>2.6</c:v>
                </c:pt>
                <c:pt idx="3">
                  <c:v>8.3000000000000007</c:v>
                </c:pt>
                <c:pt idx="4">
                  <c:v>31.4</c:v>
                </c:pt>
                <c:pt idx="5">
                  <c:v>9</c:v>
                </c:pt>
                <c:pt idx="6">
                  <c:v>0.8</c:v>
                </c:pt>
                <c:pt idx="7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1805776854362673"/>
          <c:y val="7.1612876347072543E-2"/>
          <c:w val="0.3368770761985545"/>
          <c:h val="0.92838712365292742"/>
        </c:manualLayout>
      </c:layout>
      <c:overlay val="0"/>
      <c:txPr>
        <a:bodyPr/>
        <a:lstStyle/>
        <a:p>
          <a:pPr>
            <a:defRPr sz="1100"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763686412595709"/>
          <c:y val="2.6987531322944574E-3"/>
          <c:w val="0.80466734015144348"/>
          <c:h val="0.997301225789727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explosion val="25"/>
          <c:dPt>
            <c:idx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4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Lbls>
            <c:dLbl>
              <c:idx val="0"/>
              <c:layout>
                <c:manualLayout>
                  <c:x val="-0.17334863614296678"/>
                  <c:y val="-0.275615980940389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6686666411507926E-2"/>
                  <c:y val="2.8328642496512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9653682444205848E-3"/>
                  <c:y val="2.6145757467277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8246283915128832E-2"/>
                  <c:y val="2.46736988071284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7600916959931347E-2"/>
                  <c:y val="-6.73587708361622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7236933018816617E-2"/>
                  <c:y val="-6.04253848337839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7193754116952679E-2"/>
                  <c:y val="-3.43050875005657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6.1036908040119013E-2"/>
                  <c:y val="-3.90651038773469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+mn-lt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нет буфета или столовой по месту работы/учебы</c:v>
                </c:pt>
                <c:pt idx="1">
                  <c:v>качество питания в буфета/столовой плохое</c:v>
                </c:pt>
                <c:pt idx="2">
                  <c:v>находятся на диете (на особом режиме питания)</c:v>
                </c:pt>
                <c:pt idx="3">
                  <c:v>питаться в буфете, столовой дорого</c:v>
                </c:pt>
                <c:pt idx="4">
                  <c:v>приносят еду из дома</c:v>
                </c:pt>
                <c:pt idx="5">
                  <c:v>работа с разъездным характером, не имеют возможности</c:v>
                </c:pt>
                <c:pt idx="6">
                  <c:v>пользуются заведениями общепита рядом с место работы/учебы</c:v>
                </c:pt>
                <c:pt idx="7">
                  <c:v>другая причина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55.3</c:v>
                </c:pt>
                <c:pt idx="1">
                  <c:v>2</c:v>
                </c:pt>
                <c:pt idx="2">
                  <c:v>5.7</c:v>
                </c:pt>
                <c:pt idx="3">
                  <c:v>2.2000000000000002</c:v>
                </c:pt>
                <c:pt idx="4">
                  <c:v>13.3</c:v>
                </c:pt>
                <c:pt idx="5">
                  <c:v>5.3</c:v>
                </c:pt>
                <c:pt idx="6">
                  <c:v>1.3</c:v>
                </c:pt>
                <c:pt idx="7">
                  <c:v>14.8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6864249631313822E-2"/>
          <c:y val="5.9126976890794609E-2"/>
          <c:w val="0.88669441971535923"/>
          <c:h val="0.687653208222511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ежедневно или несколько раз в неделю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2018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1.7</c:v>
                </c:pt>
                <c:pt idx="1">
                  <c:v>1.7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несколько раз в месяц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0171521464801886E-2"/>
                  <c:y val="-1.30022503107230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0343042929603772E-2"/>
                  <c:y val="-6.501125155361534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+mn-lt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2018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11.9</c:v>
                </c:pt>
                <c:pt idx="1">
                  <c:v>7.9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один раз в месяц или реже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2018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21.2</c:v>
                </c:pt>
                <c:pt idx="1">
                  <c:v>21.3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4911464"/>
        <c:axId val="436876648"/>
      </c:barChart>
      <c:catAx>
        <c:axId val="434911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436876648"/>
        <c:crosses val="autoZero"/>
        <c:auto val="1"/>
        <c:lblAlgn val="ctr"/>
        <c:lblOffset val="100"/>
        <c:noMultiLvlLbl val="0"/>
      </c:catAx>
      <c:valAx>
        <c:axId val="4368766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349114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4048982063078558E-2"/>
          <c:y val="3.5908915132224765E-2"/>
          <c:w val="0.48017569935920384"/>
          <c:h val="0.784852901805634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ежедневно или несколько раз в неделю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2018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1.8</c:v>
                </c:pt>
                <c:pt idx="1">
                  <c:v>2.2000000000000002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несколько раз в месяц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400" b="1" dirty="0" smtClean="0"/>
                      <a:t>14.0</a:t>
                    </a:r>
                    <a:endParaRPr lang="en-US" sz="14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2018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14</c:v>
                </c:pt>
                <c:pt idx="1">
                  <c:v>8.3000000000000007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один раз в месяц или реже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2018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22.4</c:v>
                </c:pt>
                <c:pt idx="1">
                  <c:v>24.9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6877432"/>
        <c:axId val="436877824"/>
      </c:barChart>
      <c:catAx>
        <c:axId val="436877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436877824"/>
        <c:crosses val="autoZero"/>
        <c:auto val="1"/>
        <c:lblAlgn val="ctr"/>
        <c:lblOffset val="100"/>
        <c:noMultiLvlLbl val="0"/>
      </c:catAx>
      <c:valAx>
        <c:axId val="4368778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368774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5948402588992208"/>
          <c:y val="8.2013665148316858E-2"/>
          <c:w val="0.41461566970270641"/>
          <c:h val="0.84302744139540053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117556317878865E-2"/>
          <c:y val="8.4104732588350981E-2"/>
          <c:w val="0.98882433627336708"/>
          <c:h val="0.727895802754805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ежедневно или несколько раз в неделю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2018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несколько раз в месяц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2018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4.5999999999999996</c:v>
                </c:pt>
                <c:pt idx="1">
                  <c:v>6.2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один раз в месяц или реже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2018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17.100000000000001</c:v>
                </c:pt>
                <c:pt idx="1">
                  <c:v>8.3000000000000007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6878608"/>
        <c:axId val="436879000"/>
      </c:barChart>
      <c:catAx>
        <c:axId val="436878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436879000"/>
        <c:crosses val="autoZero"/>
        <c:auto val="1"/>
        <c:lblAlgn val="ctr"/>
        <c:lblOffset val="100"/>
        <c:noMultiLvlLbl val="0"/>
      </c:catAx>
      <c:valAx>
        <c:axId val="4368790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368786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="1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6864249631313822E-2"/>
          <c:y val="5.9126976890794609E-2"/>
          <c:w val="0.88669441971535923"/>
          <c:h val="0.687653208222511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ежедневно или несколько раз в неделю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2018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0.9</c:v>
                </c:pt>
                <c:pt idx="1">
                  <c:v>0.9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несколько раз в месяц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5300162563403327E-2"/>
                  <c:y val="1.95033754660845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2018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11.3</c:v>
                </c:pt>
                <c:pt idx="1">
                  <c:v>7.9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один раз в месяц или реже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128641098601415E-2"/>
                  <c:y val="-2.60045006214461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2018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12.5</c:v>
                </c:pt>
                <c:pt idx="1">
                  <c:v>20.8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7153088"/>
        <c:axId val="437153480"/>
      </c:barChart>
      <c:catAx>
        <c:axId val="437153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+mn-lt"/>
                <a:cs typeface="Arial" panose="020B0604020202020204" pitchFamily="34" charset="0"/>
              </a:defRPr>
            </a:pPr>
            <a:endParaRPr lang="ru-RU"/>
          </a:p>
        </c:txPr>
        <c:crossAx val="437153480"/>
        <c:crosses val="autoZero"/>
        <c:auto val="1"/>
        <c:lblAlgn val="ctr"/>
        <c:lblOffset val="100"/>
        <c:noMultiLvlLbl val="0"/>
      </c:catAx>
      <c:valAx>
        <c:axId val="4371534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37153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4048982063078558E-2"/>
          <c:y val="4.8501555382735255E-2"/>
          <c:w val="0.48017569935920384"/>
          <c:h val="0.789947282743680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ежедневно или несколько раз в неделю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1.0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2018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</c:v>
                </c:pt>
                <c:pt idx="1">
                  <c:v>1.1000000000000001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несколько раз в месяц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2018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10.9</c:v>
                </c:pt>
                <c:pt idx="1">
                  <c:v>8.9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один раз в месяц или реже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772865639714344E-2"/>
                  <c:y val="7.054771692034218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2018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12.9</c:v>
                </c:pt>
                <c:pt idx="1">
                  <c:v>24.1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7154264"/>
        <c:axId val="437154656"/>
      </c:barChart>
      <c:catAx>
        <c:axId val="437154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437154656"/>
        <c:crosses val="autoZero"/>
        <c:auto val="1"/>
        <c:lblAlgn val="ctr"/>
        <c:lblOffset val="100"/>
        <c:noMultiLvlLbl val="0"/>
      </c:catAx>
      <c:valAx>
        <c:axId val="4371546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371542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6890231840169347"/>
          <c:y val="8.2013665148316858E-2"/>
          <c:w val="0.4051973771909349"/>
          <c:h val="0.85713698477946898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 b="1">
          <a:latin typeface="+mn-lt"/>
        </a:defRPr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120990056376433E-3"/>
          <c:y val="7.4839404655482403E-3"/>
          <c:w val="0.98882433627336708"/>
          <c:h val="0.780862562442286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ежедневно или несколько раз в неделю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2018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несколько раз в месяц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2018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12.5</c:v>
                </c:pt>
                <c:pt idx="1">
                  <c:v>4.5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один раз в месяц или реже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0508105608139895E-2"/>
                  <c:y val="2.4050358041025746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smtClean="0"/>
                      <a:t>11.0</a:t>
                    </a:r>
                    <a:endParaRPr lang="en-US" sz="140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2018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11</c:v>
                </c:pt>
                <c:pt idx="1">
                  <c:v>9.4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7505344"/>
        <c:axId val="437505736"/>
      </c:barChart>
      <c:catAx>
        <c:axId val="437505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+mn-lt"/>
              </a:defRPr>
            </a:pPr>
            <a:endParaRPr lang="ru-RU"/>
          </a:p>
        </c:txPr>
        <c:crossAx val="437505736"/>
        <c:crosses val="autoZero"/>
        <c:auto val="1"/>
        <c:lblAlgn val="ctr"/>
        <c:lblOffset val="100"/>
        <c:noMultiLvlLbl val="0"/>
      </c:catAx>
      <c:valAx>
        <c:axId val="4375057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375053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6864249631313822E-2"/>
          <c:y val="5.9126976890794609E-2"/>
          <c:w val="0.88669441971535923"/>
          <c:h val="0.687653208222511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ежедневно или несколько раз в неделю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400" b="1" smtClean="0"/>
                      <a:t>1.0</a:t>
                    </a:r>
                    <a:endParaRPr lang="en-US" sz="140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2018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</c:v>
                </c:pt>
                <c:pt idx="1">
                  <c:v>2.2000000000000002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несколько раз в месяц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2018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3.8</c:v>
                </c:pt>
                <c:pt idx="1">
                  <c:v>6.4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один раз в месяц или реже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2018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5.5</c:v>
                </c:pt>
                <c:pt idx="1">
                  <c:v>10.8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7506912"/>
        <c:axId val="437507304"/>
      </c:barChart>
      <c:catAx>
        <c:axId val="437506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437507304"/>
        <c:crosses val="autoZero"/>
        <c:auto val="1"/>
        <c:lblAlgn val="ctr"/>
        <c:lblOffset val="100"/>
        <c:noMultiLvlLbl val="0"/>
      </c:catAx>
      <c:valAx>
        <c:axId val="4375073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375069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4048982063078558E-2"/>
          <c:y val="4.8501555382735255E-2"/>
          <c:w val="0.48017569935920384"/>
          <c:h val="0.752884943167435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ежедневно или несколько раз в неделю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2018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0.4</c:v>
                </c:pt>
                <c:pt idx="1">
                  <c:v>2.6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несколько раз в месяц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2018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3.2</c:v>
                </c:pt>
                <c:pt idx="1">
                  <c:v>6.5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один раз в месяц или реже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2018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4.3</c:v>
                </c:pt>
                <c:pt idx="1">
                  <c:v>12.4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7508088"/>
        <c:axId val="437508480"/>
      </c:barChart>
      <c:catAx>
        <c:axId val="437508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437508480"/>
        <c:crosses val="autoZero"/>
        <c:auto val="1"/>
        <c:lblAlgn val="ctr"/>
        <c:lblOffset val="100"/>
        <c:noMultiLvlLbl val="0"/>
      </c:catAx>
      <c:valAx>
        <c:axId val="4375084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375080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4771116025020772"/>
          <c:y val="8.2013665148316858E-2"/>
          <c:w val="0.42638853534242077"/>
          <c:h val="0.91798633485168313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 b="1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270367454005096E-2"/>
          <c:y val="3.0511321604539454E-2"/>
          <c:w val="0.93317963031766793"/>
          <c:h val="0.673660083858824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dLbl>
              <c:idx val="4"/>
              <c:tx>
                <c:rich>
                  <a:bodyPr/>
                  <a:lstStyle/>
                  <a:p>
                    <a:r>
                      <a:rPr lang="ru-RU" sz="16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rPr>
                      <a:t>41.0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6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Крупа, рис, макаронные изделия, каши</c:v>
                </c:pt>
                <c:pt idx="1">
                  <c:v>Фрукты свежие</c:v>
                </c:pt>
                <c:pt idx="2">
                  <c:v>Овощи (свежие, отварные, тушеные, за искл.картофеля)</c:v>
                </c:pt>
                <c:pt idx="3">
                  <c:v>Мясные изделия вареные (сосиски, колбаса)</c:v>
                </c:pt>
                <c:pt idx="4">
                  <c:v>Творог и творожные продукты</c:v>
                </c:pt>
                <c:pt idx="5">
                  <c:v>Сладкие газированные напитки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8.4</c:v>
                </c:pt>
                <c:pt idx="1">
                  <c:v>28.8</c:v>
                </c:pt>
                <c:pt idx="2">
                  <c:v>24.3</c:v>
                </c:pt>
                <c:pt idx="3">
                  <c:v>25.8</c:v>
                </c:pt>
                <c:pt idx="4">
                  <c:v>41</c:v>
                </c:pt>
                <c:pt idx="5">
                  <c:v>13.7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Крупа, рис, макаронные изделия, каши</c:v>
                </c:pt>
                <c:pt idx="1">
                  <c:v>Фрукты свежие</c:v>
                </c:pt>
                <c:pt idx="2">
                  <c:v>Овощи (свежие, отварные, тушеные, за искл.картофеля)</c:v>
                </c:pt>
                <c:pt idx="3">
                  <c:v>Мясные изделия вареные (сосиски, колбаса)</c:v>
                </c:pt>
                <c:pt idx="4">
                  <c:v>Творог и творожные продукты</c:v>
                </c:pt>
                <c:pt idx="5">
                  <c:v>Сладкие газированные напитки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5.8</c:v>
                </c:pt>
                <c:pt idx="1">
                  <c:v>33.700000000000003</c:v>
                </c:pt>
                <c:pt idx="2">
                  <c:v>23.5</c:v>
                </c:pt>
                <c:pt idx="3">
                  <c:v>31.5</c:v>
                </c:pt>
                <c:pt idx="4">
                  <c:v>43.8</c:v>
                </c:pt>
                <c:pt idx="5">
                  <c:v>12.3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6"/>
        <c:overlap val="-19"/>
        <c:axId val="435581704"/>
        <c:axId val="435582096"/>
      </c:barChart>
      <c:catAx>
        <c:axId val="435581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00"/>
            </a:pPr>
            <a:endParaRPr lang="ru-RU"/>
          </a:p>
        </c:txPr>
        <c:crossAx val="435582096"/>
        <c:crosses val="autoZero"/>
        <c:auto val="1"/>
        <c:lblAlgn val="ctr"/>
        <c:lblOffset val="100"/>
        <c:noMultiLvlLbl val="0"/>
      </c:catAx>
      <c:valAx>
        <c:axId val="4355820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3558170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ru-RU"/>
          </a:p>
        </c:txPr>
      </c:legendEntry>
      <c:layout>
        <c:manualLayout>
          <c:xMode val="edge"/>
          <c:yMode val="edge"/>
          <c:x val="0.86831514754905204"/>
          <c:y val="0.17949826066211128"/>
          <c:w val="9.676484710296282E-2"/>
          <c:h val="9.9768065445122955E-2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117556317878865E-2"/>
          <c:y val="0"/>
          <c:w val="0.98882433627336708"/>
          <c:h val="0.833250025211668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ежедневно или несколько раз в неделю</c:v>
                </c:pt>
              </c:strCache>
            </c:strRef>
          </c:tx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sz="1200" b="1" smtClean="0"/>
                      <a:t>1.0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2018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2.8</c:v>
                </c:pt>
                <c:pt idx="1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несколько раз в месяц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2018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5.9</c:v>
                </c:pt>
                <c:pt idx="1">
                  <c:v>6.1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один раз в месяц или реже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2018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9.8000000000000007</c:v>
                </c:pt>
                <c:pt idx="1">
                  <c:v>5.0999999999999996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7731648"/>
        <c:axId val="437732040"/>
      </c:barChart>
      <c:catAx>
        <c:axId val="437731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437732040"/>
        <c:crosses val="autoZero"/>
        <c:auto val="1"/>
        <c:lblAlgn val="ctr"/>
        <c:lblOffset val="100"/>
        <c:noMultiLvlLbl val="0"/>
      </c:catAx>
      <c:valAx>
        <c:axId val="4377320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37731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38100">
              <a:noFill/>
            </a:ln>
            <a:scene3d>
              <a:camera prst="orthographicFront"/>
              <a:lightRig rig="threePt" dir="t"/>
            </a:scene3d>
          </c:spPr>
          <c:explosion val="10"/>
          <c:dPt>
            <c:idx val="0"/>
            <c:bubble3D val="0"/>
            <c:spPr>
              <a:solidFill>
                <a:schemeClr val="accent1"/>
              </a:solidFill>
              <a:ln w="38100">
                <a:noFill/>
              </a:ln>
              <a:scene3d>
                <a:camera prst="orthographicFront"/>
                <a:lightRig rig="threePt" dir="t"/>
              </a:scene3d>
            </c:spPr>
          </c:dPt>
          <c:dPt>
            <c:idx val="1"/>
            <c:bubble3D val="0"/>
            <c:spPr>
              <a:solidFill>
                <a:srgbClr val="92D050"/>
              </a:solidFill>
              <a:ln w="38100">
                <a:noFill/>
              </a:ln>
              <a:scene3d>
                <a:camera prst="orthographicFront"/>
                <a:lightRig rig="threePt" dir="t"/>
              </a:scene3d>
            </c:spPr>
          </c:dPt>
          <c:dPt>
            <c:idx val="2"/>
            <c:bubble3D val="0"/>
            <c:spPr>
              <a:solidFill>
                <a:srgbClr val="FF0000"/>
              </a:solidFill>
              <a:ln w="38100">
                <a:noFill/>
              </a:ln>
              <a:scene3d>
                <a:camera prst="orthographicFront"/>
                <a:lightRig rig="threePt" dir="t"/>
              </a:scene3d>
            </c:spPr>
          </c:dPt>
          <c:dPt>
            <c:idx val="3"/>
            <c:bubble3D val="0"/>
            <c:spPr>
              <a:solidFill>
                <a:schemeClr val="accent2"/>
              </a:solidFill>
              <a:ln w="38100">
                <a:noFill/>
              </a:ln>
              <a:scene3d>
                <a:camera prst="orthographicFront"/>
                <a:lightRig rig="threePt" dir="t"/>
              </a:scene3d>
            </c:spPr>
          </c:dPt>
          <c:dPt>
            <c:idx val="4"/>
            <c:bubble3D val="0"/>
            <c:spPr>
              <a:solidFill>
                <a:schemeClr val="accent5"/>
              </a:solidFill>
              <a:ln w="38100">
                <a:noFill/>
              </a:ln>
              <a:scene3d>
                <a:camera prst="orthographicFront"/>
                <a:lightRig rig="threePt" dir="t"/>
              </a:scene3d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80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rPr>
                      <a:t>42,0%</a:t>
                    </a:r>
                    <a:endParaRPr lang="en-US" sz="140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80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rPr>
                      <a:t>48,1%</a:t>
                    </a:r>
                    <a:endParaRPr lang="en-US" sz="140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1230621386137478E-2"/>
                  <c:y val="-6.0650073273566231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rPr>
                      <a:t>9,9%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solidFill>
                      <a:schemeClr val="tx1"/>
                    </a:solidFill>
                    <a:latin typeface="+mn-lt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хорошее</c:v>
                </c:pt>
                <c:pt idx="1">
                  <c:v>удовлетворительное</c:v>
                </c:pt>
                <c:pt idx="2">
                  <c:v>плохое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42</c:v>
                </c:pt>
                <c:pt idx="1">
                  <c:v>48.1</c:v>
                </c:pt>
                <c:pt idx="2">
                  <c:v>9.9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50"/>
        <c:holeSize val="30"/>
      </c:doughnutChart>
    </c:plotArea>
    <c:plotVisOnly val="1"/>
    <c:dispBlanksAs val="gap"/>
    <c:showDLblsOverMax val="0"/>
  </c:chart>
  <c:spPr>
    <a:ln>
      <a:noFill/>
    </a:ln>
    <a:effectLst>
      <a:glow rad="12700">
        <a:schemeClr val="accent1"/>
      </a:glow>
      <a:softEdge rad="0"/>
    </a:effectLst>
  </c:spPr>
  <c:txPr>
    <a:bodyPr/>
    <a:lstStyle/>
    <a:p>
      <a:pPr rtl="0">
        <a:defRPr sz="1800" b="1" baseline="-250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210833529752239"/>
          <c:y val="0.16151603722517829"/>
          <c:w val="0.29633940033488521"/>
          <c:h val="0.6073849359527427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38100">
              <a:noFill/>
            </a:ln>
            <a:effectLst/>
            <a:scene3d>
              <a:camera prst="orthographicFront"/>
              <a:lightRig rig="threePt" dir="t"/>
            </a:scene3d>
          </c:spPr>
          <c:explosion val="13"/>
          <c:dPt>
            <c:idx val="0"/>
            <c:bubble3D val="0"/>
            <c:spPr>
              <a:solidFill>
                <a:schemeClr val="accent1"/>
              </a:solidFill>
              <a:ln w="38100">
                <a:noFill/>
              </a:ln>
              <a:effectLst/>
              <a:scene3d>
                <a:camera prst="orthographicFront"/>
                <a:lightRig rig="threePt" dir="t"/>
              </a:scene3d>
            </c:spPr>
          </c:dPt>
          <c:dPt>
            <c:idx val="1"/>
            <c:bubble3D val="0"/>
            <c:spPr>
              <a:solidFill>
                <a:srgbClr val="92D050"/>
              </a:solidFill>
              <a:ln w="38100">
                <a:noFill/>
              </a:ln>
              <a:effectLst/>
              <a:scene3d>
                <a:camera prst="orthographicFront"/>
                <a:lightRig rig="threePt" dir="t"/>
              </a:scene3d>
            </c:spPr>
          </c:dPt>
          <c:dPt>
            <c:idx val="2"/>
            <c:bubble3D val="0"/>
            <c:spPr>
              <a:solidFill>
                <a:srgbClr val="FF0000"/>
              </a:solidFill>
              <a:ln w="38100">
                <a:noFill/>
              </a:ln>
              <a:effectLst/>
              <a:scene3d>
                <a:camera prst="orthographicFront"/>
                <a:lightRig rig="threePt" dir="t"/>
              </a:scene3d>
            </c:spPr>
          </c:dPt>
          <c:dPt>
            <c:idx val="3"/>
            <c:bubble3D val="0"/>
            <c:spPr>
              <a:solidFill>
                <a:schemeClr val="accent4">
                  <a:lumMod val="75000"/>
                </a:schemeClr>
              </a:solidFill>
              <a:ln w="38100">
                <a:noFill/>
              </a:ln>
              <a:effectLst/>
              <a:scene3d>
                <a:camera prst="orthographicFront"/>
                <a:lightRig rig="threePt" dir="t"/>
              </a:scene3d>
            </c:spPr>
          </c:dPt>
          <c:dPt>
            <c:idx val="4"/>
            <c:bubble3D val="0"/>
            <c:spPr>
              <a:solidFill>
                <a:schemeClr val="accent5"/>
              </a:solidFill>
              <a:ln w="38100">
                <a:noFill/>
              </a:ln>
              <a:effectLst/>
              <a:scene3d>
                <a:camera prst="orthographicFront"/>
                <a:lightRig rig="threePt" dir="t"/>
              </a:scene3d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800" b="1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rPr>
                      <a:t>26,6%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800" b="1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rPr>
                      <a:t>61,7%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757952820057031E-2"/>
                  <c:y val="-2.8612722297759307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rPr>
                      <a:t>11,3%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1808589236532258E-2"/>
                  <c:y val="-9.6216259659092251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 smtClean="0">
                        <a:latin typeface="+mn-lt"/>
                      </a:rPr>
                      <a:t>0.4%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  <a:latin typeface="+mn-lt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хорошее</c:v>
                </c:pt>
                <c:pt idx="1">
                  <c:v>удовлетворительное</c:v>
                </c:pt>
                <c:pt idx="2">
                  <c:v>плохое</c:v>
                </c:pt>
                <c:pt idx="3">
                  <c:v>затруднились ответить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26.6</c:v>
                </c:pt>
                <c:pt idx="1">
                  <c:v>61.7</c:v>
                </c:pt>
                <c:pt idx="2">
                  <c:v>11.3</c:v>
                </c:pt>
                <c:pt idx="3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50"/>
        <c:holeSize val="30"/>
      </c:doughnutChart>
      <c:spPr>
        <a:effectLst>
          <a:glow rad="25400">
            <a:schemeClr val="accent1"/>
          </a:glow>
        </a:effectLst>
      </c:spPr>
    </c:plotArea>
    <c:legend>
      <c:legendPos val="b"/>
      <c:legendEntry>
        <c:idx val="0"/>
        <c:txPr>
          <a:bodyPr/>
          <a:lstStyle/>
          <a:p>
            <a:pPr>
              <a:defRPr sz="2000">
                <a:solidFill>
                  <a:schemeClr val="tx1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>
                <a:solidFill>
                  <a:schemeClr val="tx1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000">
                <a:solidFill>
                  <a:schemeClr val="tx1"/>
                </a:solidFill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2000">
                <a:solidFill>
                  <a:schemeClr val="tx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8.3026191534273971E-2"/>
          <c:y val="0.80682695048084019"/>
          <c:w val="0.91625328667185124"/>
          <c:h val="0.1931730389098201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 rtl="0">
        <a:defRPr sz="1800" b="1" baseline="-250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293599577508938"/>
          <c:y val="0"/>
          <c:w val="0.6350248628184691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38100">
              <a:noFill/>
            </a:ln>
            <a:scene3d>
              <a:camera prst="orthographicFront"/>
              <a:lightRig rig="threePt" dir="t"/>
            </a:scene3d>
          </c:spPr>
          <c:explosion val="13"/>
          <c:dPt>
            <c:idx val="0"/>
            <c:bubble3D val="0"/>
            <c:spPr>
              <a:solidFill>
                <a:schemeClr val="accent1"/>
              </a:solidFill>
              <a:ln w="38100">
                <a:noFill/>
              </a:ln>
              <a:scene3d>
                <a:camera prst="orthographicFront"/>
                <a:lightRig rig="threePt" dir="t"/>
              </a:scene3d>
            </c:spPr>
          </c:dPt>
          <c:dPt>
            <c:idx val="1"/>
            <c:bubble3D val="0"/>
            <c:spPr>
              <a:solidFill>
                <a:srgbClr val="92D050"/>
              </a:solidFill>
              <a:ln w="38100">
                <a:noFill/>
              </a:ln>
              <a:scene3d>
                <a:camera prst="orthographicFront"/>
                <a:lightRig rig="threePt" dir="t"/>
              </a:scene3d>
            </c:spPr>
          </c:dPt>
          <c:dPt>
            <c:idx val="2"/>
            <c:bubble3D val="0"/>
            <c:spPr>
              <a:solidFill>
                <a:srgbClr val="FF0000"/>
              </a:solidFill>
              <a:ln w="38100">
                <a:noFill/>
              </a:ln>
              <a:scene3d>
                <a:camera prst="orthographicFront"/>
                <a:lightRig rig="threePt" dir="t"/>
              </a:scene3d>
            </c:spPr>
          </c:dPt>
          <c:dPt>
            <c:idx val="3"/>
            <c:bubble3D val="0"/>
            <c:spPr>
              <a:solidFill>
                <a:schemeClr val="accent4">
                  <a:lumMod val="75000"/>
                </a:schemeClr>
              </a:solidFill>
              <a:ln w="38100">
                <a:noFill/>
              </a:ln>
              <a:scene3d>
                <a:camera prst="orthographicFront"/>
                <a:lightRig rig="threePt" dir="t"/>
              </a:scene3d>
            </c:spPr>
          </c:dPt>
          <c:dPt>
            <c:idx val="4"/>
            <c:bubble3D val="0"/>
            <c:spPr>
              <a:solidFill>
                <a:schemeClr val="accent5"/>
              </a:solidFill>
              <a:ln w="38100">
                <a:noFill/>
              </a:ln>
              <a:scene3d>
                <a:camera prst="orthographicFront"/>
                <a:lightRig rig="threePt" dir="t"/>
              </a:scene3d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38,7%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51,0%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3234264220349021E-2"/>
                  <c:y val="-7.461777751190039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10,2%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3553498662640154"/>
                  <c:y val="-0.14923555502380079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0,1%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хорошее</c:v>
                </c:pt>
                <c:pt idx="1">
                  <c:v>удовлетворительное</c:v>
                </c:pt>
                <c:pt idx="2">
                  <c:v>плохое</c:v>
                </c:pt>
                <c:pt idx="3">
                  <c:v>затруднились ответить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38.700000000000003</c:v>
                </c:pt>
                <c:pt idx="1">
                  <c:v>51</c:v>
                </c:pt>
                <c:pt idx="2">
                  <c:v>10.199999999999999</c:v>
                </c:pt>
                <c:pt idx="3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50"/>
        <c:holeSize val="30"/>
      </c:doughnutChart>
      <c:spPr>
        <a:effectLst>
          <a:glow rad="25400">
            <a:schemeClr val="accent1"/>
          </a:glow>
        </a:effectLst>
      </c:spPr>
    </c:plotArea>
    <c:plotVisOnly val="1"/>
    <c:dispBlanksAs val="gap"/>
    <c:showDLblsOverMax val="0"/>
  </c:chart>
  <c:spPr>
    <a:ln>
      <a:noFill/>
    </a:ln>
  </c:spPr>
  <c:txPr>
    <a:bodyPr/>
    <a:lstStyle/>
    <a:p>
      <a:pPr rtl="0">
        <a:defRPr sz="1800" b="1" baseline="-250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хорошее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2.6379353274843521E-2"/>
                  <c:y val="0.3391930026102952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4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75.2%</a:t>
                    </a:r>
                    <a:endPara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хорошее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75.2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удовлетворительное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2.3081934115488083E-2"/>
                  <c:y val="0.16744971014938623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24.8%</a:t>
                    </a:r>
                    <a:endParaRPr lang="en-US" sz="16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хорошее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37734392"/>
        <c:axId val="437734784"/>
        <c:axId val="0"/>
      </c:bar3DChart>
      <c:catAx>
        <c:axId val="4377343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37734784"/>
        <c:crosses val="autoZero"/>
        <c:auto val="1"/>
        <c:lblAlgn val="ctr"/>
        <c:lblOffset val="100"/>
        <c:noMultiLvlLbl val="0"/>
      </c:catAx>
      <c:valAx>
        <c:axId val="4377347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37734392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хорошее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3.0077285351307374E-2"/>
                  <c:y val="0.25111056616953131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4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65,6%</a:t>
                    </a:r>
                    <a:endPara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хорошее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65.599999999999994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удовлетворительное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2.3081934115488083E-2"/>
                  <c:y val="0.16744971014938623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34,4%</a:t>
                    </a:r>
                    <a:endParaRPr lang="en-US" sz="16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+mn-lt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хорошее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34.4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8"/>
        <c:gapDepth val="146"/>
        <c:shape val="cylinder"/>
        <c:axId val="438708480"/>
        <c:axId val="438708872"/>
        <c:axId val="0"/>
      </c:bar3DChart>
      <c:catAx>
        <c:axId val="43870848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438708872"/>
        <c:crosses val="autoZero"/>
        <c:auto val="1"/>
        <c:lblAlgn val="ctr"/>
        <c:lblOffset val="100"/>
        <c:noMultiLvlLbl val="0"/>
      </c:catAx>
      <c:valAx>
        <c:axId val="4387088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3870848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хорошее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3.7473291391573092E-2"/>
                  <c:y val="0.27627695912690453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4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74,2%</a:t>
                    </a:r>
                    <a:endPara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хорошее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74.2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удовлетворительное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4.1571959935777114E-2"/>
                  <c:y val="0.12340846096112833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25,8%</a:t>
                    </a:r>
                    <a:endParaRPr lang="en-US" sz="16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+mn-lt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хорошее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25.6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8"/>
        <c:gapDepth val="146"/>
        <c:shape val="cylinder"/>
        <c:axId val="438709656"/>
        <c:axId val="438710048"/>
        <c:axId val="0"/>
      </c:bar3DChart>
      <c:catAx>
        <c:axId val="43870965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438710048"/>
        <c:crosses val="autoZero"/>
        <c:auto val="1"/>
        <c:lblAlgn val="ctr"/>
        <c:lblOffset val="100"/>
        <c:noMultiLvlLbl val="0"/>
      </c:catAx>
      <c:valAx>
        <c:axId val="4387100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3870965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хорошее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2.6379353274843521E-2"/>
                  <c:y val="0.3391930026102952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rPr>
                      <a:t>90,6%</a:t>
                    </a:r>
                    <a:endParaRPr lang="en-US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хорошее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90.6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удовлетворительное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хорошее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9.4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8"/>
        <c:gapDepth val="146"/>
        <c:shape val="cylinder"/>
        <c:axId val="438710832"/>
        <c:axId val="438711224"/>
        <c:axId val="0"/>
      </c:bar3DChart>
      <c:catAx>
        <c:axId val="43871083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438711224"/>
        <c:crosses val="autoZero"/>
        <c:auto val="1"/>
        <c:lblAlgn val="ctr"/>
        <c:lblOffset val="100"/>
        <c:noMultiLvlLbl val="0"/>
      </c:catAx>
      <c:valAx>
        <c:axId val="4387112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3871083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63399280992640172"/>
          <c:y val="0.14723121388555493"/>
          <c:w val="0.33009868146424814"/>
          <c:h val="0.62413329141268359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Очень важно</c:v>
                </c:pt>
              </c:strCache>
            </c:strRef>
          </c:tx>
          <c:invertIfNegative val="0"/>
          <c:dLbls>
            <c:dLbl>
              <c:idx val="4"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bg1"/>
                        </a:solidFill>
                      </a:rPr>
                      <a:t>11.0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bg1"/>
                        </a:solidFill>
                      </a:rPr>
                      <a:t>8.0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использование поваренной соли</c:v>
                </c:pt>
                <c:pt idx="1">
                  <c:v>выбор рациона с пониженным содержанием жирова</c:v>
                </c:pt>
                <c:pt idx="2">
                  <c:v>выбор рациона с пониженным содержанием сахара</c:v>
                </c:pt>
                <c:pt idx="3">
                  <c:v>выбор рациона, включающего достаточное количество фруктов и овощей</c:v>
                </c:pt>
                <c:pt idx="4">
                  <c:v>выбор рациона с необходимым количеством клетчатки</c:v>
                </c:pt>
                <c:pt idx="5">
                  <c:v>употребление разнообразных видов еды</c:v>
                </c:pt>
                <c:pt idx="6">
                  <c:v>выбор рациона с достаточным количеством злеба, круп, риса и макаронных изделий</c:v>
                </c:pt>
                <c:pt idx="7">
                  <c:v>употребление, как минимум, двух порций молочных продуктов в день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23.9</c:v>
                </c:pt>
                <c:pt idx="1">
                  <c:v>14.8</c:v>
                </c:pt>
                <c:pt idx="2">
                  <c:v>16.100000000000001</c:v>
                </c:pt>
                <c:pt idx="3">
                  <c:v>22.3</c:v>
                </c:pt>
                <c:pt idx="4">
                  <c:v>11</c:v>
                </c:pt>
                <c:pt idx="5">
                  <c:v>27.8</c:v>
                </c:pt>
                <c:pt idx="6">
                  <c:v>17.3</c:v>
                </c:pt>
                <c:pt idx="7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Довольно важно</c:v>
                </c:pt>
              </c:strCache>
            </c:strRef>
          </c:tx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27.0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использование поваренной соли</c:v>
                </c:pt>
                <c:pt idx="1">
                  <c:v>выбор рациона с пониженным содержанием жирова</c:v>
                </c:pt>
                <c:pt idx="2">
                  <c:v>выбор рациона с пониженным содержанием сахара</c:v>
                </c:pt>
                <c:pt idx="3">
                  <c:v>выбор рациона, включающего достаточное количество фруктов и овощей</c:v>
                </c:pt>
                <c:pt idx="4">
                  <c:v>выбор рациона с необходимым количеством клетчатки</c:v>
                </c:pt>
                <c:pt idx="5">
                  <c:v>употребление разнообразных видов еды</c:v>
                </c:pt>
                <c:pt idx="6">
                  <c:v>выбор рациона с достаточным количеством злеба, круп, риса и макаронных изделий</c:v>
                </c:pt>
                <c:pt idx="7">
                  <c:v>употребление, как минимум, двух порций молочных продуктов в день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33.1</c:v>
                </c:pt>
                <c:pt idx="1">
                  <c:v>27</c:v>
                </c:pt>
                <c:pt idx="2">
                  <c:v>23.3</c:v>
                </c:pt>
                <c:pt idx="3">
                  <c:v>33.4</c:v>
                </c:pt>
                <c:pt idx="4">
                  <c:v>19.8</c:v>
                </c:pt>
                <c:pt idx="5">
                  <c:v>36.700000000000003</c:v>
                </c:pt>
                <c:pt idx="6">
                  <c:v>28.3</c:v>
                </c:pt>
                <c:pt idx="7">
                  <c:v>16.100000000000001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очень важно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33.0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mtClean="0"/>
                      <a:t>41.0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использование поваренной соли</c:v>
                </c:pt>
                <c:pt idx="1">
                  <c:v>выбор рациона с пониженным содержанием жирова</c:v>
                </c:pt>
                <c:pt idx="2">
                  <c:v>выбор рациона с пониженным содержанием сахара</c:v>
                </c:pt>
                <c:pt idx="3">
                  <c:v>выбор рациона, включающего достаточное количество фруктов и овощей</c:v>
                </c:pt>
                <c:pt idx="4">
                  <c:v>выбор рациона с необходимым количеством клетчатки</c:v>
                </c:pt>
                <c:pt idx="5">
                  <c:v>употребление разнообразных видов еды</c:v>
                </c:pt>
                <c:pt idx="6">
                  <c:v>выбор рациона с достаточным количеством злеба, круп, риса и макаронных изделий</c:v>
                </c:pt>
                <c:pt idx="7">
                  <c:v>употребление, как минимум, двух порций молочных продуктов в день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33</c:v>
                </c:pt>
                <c:pt idx="1">
                  <c:v>46.1</c:v>
                </c:pt>
                <c:pt idx="2">
                  <c:v>47.8</c:v>
                </c:pt>
                <c:pt idx="3">
                  <c:v>35.299999999999997</c:v>
                </c:pt>
                <c:pt idx="4">
                  <c:v>54.5</c:v>
                </c:pt>
                <c:pt idx="5">
                  <c:v>27.3</c:v>
                </c:pt>
                <c:pt idx="6">
                  <c:v>41</c:v>
                </c:pt>
                <c:pt idx="7">
                  <c:v>52.7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Совсем не важно</c:v>
                </c:pt>
              </c:strCache>
            </c:strRef>
          </c:tx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bg1"/>
                        </a:solidFill>
                      </a:rPr>
                      <a:t>12.0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bg1"/>
                        </a:solidFill>
                      </a:rPr>
                      <a:t>9.0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использование поваренной соли</c:v>
                </c:pt>
                <c:pt idx="1">
                  <c:v>выбор рациона с пониженным содержанием жирова</c:v>
                </c:pt>
                <c:pt idx="2">
                  <c:v>выбор рациона с пониженным содержанием сахара</c:v>
                </c:pt>
                <c:pt idx="3">
                  <c:v>выбор рациона, включающего достаточное количество фруктов и овощей</c:v>
                </c:pt>
                <c:pt idx="4">
                  <c:v>выбор рациона с необходимым количеством клетчатки</c:v>
                </c:pt>
                <c:pt idx="5">
                  <c:v>употребление разнообразных видов еды</c:v>
                </c:pt>
                <c:pt idx="6">
                  <c:v>выбор рациона с достаточным количеством злеба, круп, риса и макаронных изделий</c:v>
                </c:pt>
                <c:pt idx="7">
                  <c:v>употребление, как минимум, двух порций молочных продуктов в день</c:v>
                </c:pt>
              </c:strCache>
            </c:strRef>
          </c:cat>
          <c:val>
            <c:numRef>
              <c:f>Лист1!$E$2:$E$9</c:f>
              <c:numCache>
                <c:formatCode>General</c:formatCode>
                <c:ptCount val="8"/>
                <c:pt idx="0">
                  <c:v>9.6999999999999993</c:v>
                </c:pt>
                <c:pt idx="1">
                  <c:v>12</c:v>
                </c:pt>
                <c:pt idx="2">
                  <c:v>12.6</c:v>
                </c:pt>
                <c:pt idx="3">
                  <c:v>9</c:v>
                </c:pt>
                <c:pt idx="4">
                  <c:v>14.6</c:v>
                </c:pt>
                <c:pt idx="5">
                  <c:v>8.1999999999999993</c:v>
                </c:pt>
                <c:pt idx="6">
                  <c:v>13.3</c:v>
                </c:pt>
                <c:pt idx="7">
                  <c:v>22.9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Затрудняюсь ответить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328157157544101E-2"/>
                  <c:y val="5.4347853691435631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7671384601684208E-2"/>
                  <c:y val="-2.20461615376069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9031643458454874E-2"/>
                  <c:y val="-2.20455888759263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7671384601684208E-2"/>
                  <c:y val="-4.409232307521386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760577188322718E-2"/>
                  <c:y val="-4.409287083140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6507076902526312E-2"/>
                  <c:y val="-4.0417495912584303E-1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r>
                      <a:rPr lang="ru-RU" dirty="0" smtClean="0"/>
                      <a:t>.1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6179900307999486E-2"/>
                  <c:y val="4.30042206780207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2.4754028732771584E-2"/>
                  <c:y val="-6.61384597073308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использование поваренной соли</c:v>
                </c:pt>
                <c:pt idx="1">
                  <c:v>выбор рациона с пониженным содержанием жирова</c:v>
                </c:pt>
                <c:pt idx="2">
                  <c:v>выбор рациона с пониженным содержанием сахара</c:v>
                </c:pt>
                <c:pt idx="3">
                  <c:v>выбор рациона, включающего достаточное количество фруктов и овощей</c:v>
                </c:pt>
                <c:pt idx="4">
                  <c:v>выбор рациона с необходимым количеством клетчатки</c:v>
                </c:pt>
                <c:pt idx="5">
                  <c:v>употребление разнообразных видов еды</c:v>
                </c:pt>
                <c:pt idx="6">
                  <c:v>выбор рациона с достаточным количеством злеба, круп, риса и макаронных изделий</c:v>
                </c:pt>
                <c:pt idx="7">
                  <c:v>употребление, как минимум, двух порций молочных продуктов в день</c:v>
                </c:pt>
              </c:strCache>
            </c:strRef>
          </c:cat>
          <c:val>
            <c:numRef>
              <c:f>Лист1!$F$2:$F$9</c:f>
              <c:numCache>
                <c:formatCode>General</c:formatCode>
                <c:ptCount val="8"/>
                <c:pt idx="0">
                  <c:v>0.2</c:v>
                </c:pt>
                <c:pt idx="2">
                  <c:v>0.2</c:v>
                </c:pt>
                <c:pt idx="4">
                  <c:v>0.1</c:v>
                </c:pt>
                <c:pt idx="6">
                  <c:v>0.1</c:v>
                </c:pt>
                <c:pt idx="7">
                  <c:v>0.3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gapDepth val="96"/>
        <c:shape val="cylinder"/>
        <c:axId val="438878104"/>
        <c:axId val="438878496"/>
        <c:axId val="0"/>
      </c:bar3DChart>
      <c:catAx>
        <c:axId val="43887810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438878496"/>
        <c:crosses val="autoZero"/>
        <c:auto val="1"/>
        <c:lblAlgn val="ctr"/>
        <c:lblOffset val="100"/>
        <c:noMultiLvlLbl val="0"/>
      </c:catAx>
      <c:valAx>
        <c:axId val="438878496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ru-RU"/>
          </a:p>
        </c:txPr>
        <c:crossAx val="4388781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2104190120102173"/>
          <c:y val="0.84886403673847188"/>
          <c:w val="0.74624964900543211"/>
          <c:h val="0.13178406395641876"/>
        </c:manualLayout>
      </c:layout>
      <c:overlay val="0"/>
      <c:txPr>
        <a:bodyPr/>
        <a:lstStyle/>
        <a:p>
          <a:pPr>
            <a:defRPr sz="1400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1837691253689413E-2"/>
          <c:y val="0.10731341614123142"/>
          <c:w val="0.78880139722399201"/>
          <c:h val="0.82011012937560313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Очень важно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использование поваренной соли</c:v>
                </c:pt>
                <c:pt idx="1">
                  <c:v>выбор рациона с пониженным содержанием жирова</c:v>
                </c:pt>
                <c:pt idx="2">
                  <c:v>выбор рациона с пониженным содержанием сахара</c:v>
                </c:pt>
                <c:pt idx="3">
                  <c:v>выбор рациона, включающего достаточное количество фруктов и овощей</c:v>
                </c:pt>
                <c:pt idx="4">
                  <c:v>выбор рациона с необходимым количеством клетчатки</c:v>
                </c:pt>
                <c:pt idx="5">
                  <c:v>употребление разнообразных видов еды</c:v>
                </c:pt>
                <c:pt idx="6">
                  <c:v>выбор рациона с достаточным количеством злеба, круп, риса и макаронных изделий</c:v>
                </c:pt>
                <c:pt idx="7">
                  <c:v>употребление, как минимум, двух порций молочных продуктов в день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18.600000000000001</c:v>
                </c:pt>
                <c:pt idx="1">
                  <c:v>19.7</c:v>
                </c:pt>
                <c:pt idx="2">
                  <c:v>16.5</c:v>
                </c:pt>
                <c:pt idx="3">
                  <c:v>31.2</c:v>
                </c:pt>
                <c:pt idx="4">
                  <c:v>16.3</c:v>
                </c:pt>
                <c:pt idx="5">
                  <c:v>31.7</c:v>
                </c:pt>
                <c:pt idx="6">
                  <c:v>15.9</c:v>
                </c:pt>
                <c:pt idx="7">
                  <c:v>8.3000000000000007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Довольно важно</c:v>
                </c:pt>
              </c:strCache>
            </c:strRef>
          </c:tx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bg1"/>
                        </a:solidFill>
                      </a:rPr>
                      <a:t>40.0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использование поваренной соли</c:v>
                </c:pt>
                <c:pt idx="1">
                  <c:v>выбор рациона с пониженным содержанием жирова</c:v>
                </c:pt>
                <c:pt idx="2">
                  <c:v>выбор рациона с пониженным содержанием сахара</c:v>
                </c:pt>
                <c:pt idx="3">
                  <c:v>выбор рациона, включающего достаточное количество фруктов и овощей</c:v>
                </c:pt>
                <c:pt idx="4">
                  <c:v>выбор рациона с необходимым количеством клетчатки</c:v>
                </c:pt>
                <c:pt idx="5">
                  <c:v>употребление разнообразных видов еды</c:v>
                </c:pt>
                <c:pt idx="6">
                  <c:v>выбор рациона с достаточным количеством злеба, круп, риса и макаронных изделий</c:v>
                </c:pt>
                <c:pt idx="7">
                  <c:v>употребление, как минимум, двух порций молочных продуктов в день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36.799999999999997</c:v>
                </c:pt>
                <c:pt idx="1">
                  <c:v>35.4</c:v>
                </c:pt>
                <c:pt idx="2">
                  <c:v>27.5</c:v>
                </c:pt>
                <c:pt idx="3">
                  <c:v>40</c:v>
                </c:pt>
                <c:pt idx="4">
                  <c:v>31.9</c:v>
                </c:pt>
                <c:pt idx="5">
                  <c:v>43.4</c:v>
                </c:pt>
                <c:pt idx="6">
                  <c:v>33.4</c:v>
                </c:pt>
                <c:pt idx="7">
                  <c:v>20.100000000000001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очень важно</c:v>
                </c:pt>
              </c:strCache>
            </c:strRef>
          </c:tx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22.0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использование поваренной соли</c:v>
                </c:pt>
                <c:pt idx="1">
                  <c:v>выбор рациона с пониженным содержанием жирова</c:v>
                </c:pt>
                <c:pt idx="2">
                  <c:v>выбор рациона с пониженным содержанием сахара</c:v>
                </c:pt>
                <c:pt idx="3">
                  <c:v>выбор рациона, включающего достаточное количество фруктов и овощей</c:v>
                </c:pt>
                <c:pt idx="4">
                  <c:v>выбор рациона с необходимым количеством клетчатки</c:v>
                </c:pt>
                <c:pt idx="5">
                  <c:v>употребление разнообразных видов еды</c:v>
                </c:pt>
                <c:pt idx="6">
                  <c:v>выбор рациона с достаточным количеством злеба, круп, риса и макаронных изделий</c:v>
                </c:pt>
                <c:pt idx="7">
                  <c:v>употребление, как минимум, двух порций молочных продуктов в день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36.200000000000003</c:v>
                </c:pt>
                <c:pt idx="1">
                  <c:v>35.299999999999997</c:v>
                </c:pt>
                <c:pt idx="2">
                  <c:v>44.1</c:v>
                </c:pt>
                <c:pt idx="3">
                  <c:v>22</c:v>
                </c:pt>
                <c:pt idx="4">
                  <c:v>33.700000000000003</c:v>
                </c:pt>
                <c:pt idx="5">
                  <c:v>18.7</c:v>
                </c:pt>
                <c:pt idx="6">
                  <c:v>36.4</c:v>
                </c:pt>
                <c:pt idx="7">
                  <c:v>49.5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Совсем не важно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использование поваренной соли</c:v>
                </c:pt>
                <c:pt idx="1">
                  <c:v>выбор рациона с пониженным содержанием жирова</c:v>
                </c:pt>
                <c:pt idx="2">
                  <c:v>выбор рациона с пониженным содержанием сахара</c:v>
                </c:pt>
                <c:pt idx="3">
                  <c:v>выбор рациона, включающего достаточное количество фруктов и овощей</c:v>
                </c:pt>
                <c:pt idx="4">
                  <c:v>выбор рациона с необходимым количеством клетчатки</c:v>
                </c:pt>
                <c:pt idx="5">
                  <c:v>употребление разнообразных видов еды</c:v>
                </c:pt>
                <c:pt idx="6">
                  <c:v>выбор рациона с достаточным количеством злеба, круп, риса и макаронных изделий</c:v>
                </c:pt>
                <c:pt idx="7">
                  <c:v>употребление, как минимум, двух порций молочных продуктов в день</c:v>
                </c:pt>
              </c:strCache>
            </c:strRef>
          </c:cat>
          <c:val>
            <c:numRef>
              <c:f>Лист1!$E$2:$E$9</c:f>
              <c:numCache>
                <c:formatCode>General</c:formatCode>
                <c:ptCount val="8"/>
                <c:pt idx="0">
                  <c:v>8.5</c:v>
                </c:pt>
                <c:pt idx="1">
                  <c:v>9.6</c:v>
                </c:pt>
                <c:pt idx="2">
                  <c:v>11.9</c:v>
                </c:pt>
                <c:pt idx="3">
                  <c:v>6.8</c:v>
                </c:pt>
                <c:pt idx="4">
                  <c:v>18.100000000000001</c:v>
                </c:pt>
                <c:pt idx="5">
                  <c:v>6.2</c:v>
                </c:pt>
                <c:pt idx="6">
                  <c:v>14.3</c:v>
                </c:pt>
                <c:pt idx="7">
                  <c:v>22.1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gapDepth val="96"/>
        <c:shape val="cylinder"/>
        <c:axId val="438879280"/>
        <c:axId val="438879672"/>
        <c:axId val="0"/>
      </c:bar3DChart>
      <c:catAx>
        <c:axId val="43887928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438879672"/>
        <c:crosses val="autoZero"/>
        <c:auto val="1"/>
        <c:lblAlgn val="ctr"/>
        <c:lblOffset val="100"/>
        <c:noMultiLvlLbl val="0"/>
      </c:catAx>
      <c:valAx>
        <c:axId val="438879672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ru-RU"/>
          </a:p>
        </c:txPr>
        <c:crossAx val="4388792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7821006519992754E-2"/>
          <c:y val="3.0311867704935148E-2"/>
          <c:w val="0.94940875457956619"/>
          <c:h val="0.697982210730794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Крупа, рис, макаронные изделия, каши</c:v>
                </c:pt>
                <c:pt idx="1">
                  <c:v>Фрукты свежие</c:v>
                </c:pt>
                <c:pt idx="2">
                  <c:v>Овощи (свежие, отварные, тушеные, за искл.картофеля)</c:v>
                </c:pt>
                <c:pt idx="3">
                  <c:v>Мясные изделия вареные (сосиски, колбаса)</c:v>
                </c:pt>
                <c:pt idx="4">
                  <c:v>Творог и творожные продукты</c:v>
                </c:pt>
                <c:pt idx="5">
                  <c:v>Сладкие газированные напитки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0.2</c:v>
                </c:pt>
                <c:pt idx="1">
                  <c:v>4.7</c:v>
                </c:pt>
                <c:pt idx="2">
                  <c:v>1.3</c:v>
                </c:pt>
                <c:pt idx="3">
                  <c:v>5.2</c:v>
                </c:pt>
                <c:pt idx="4">
                  <c:v>5.2</c:v>
                </c:pt>
                <c:pt idx="5">
                  <c:v>17.100000000000001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8.0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24.0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Крупа, рис, макаронные изделия, каши</c:v>
                </c:pt>
                <c:pt idx="1">
                  <c:v>Фрукты свежие</c:v>
                </c:pt>
                <c:pt idx="2">
                  <c:v>Овощи (свежие, отварные, тушеные, за искл.картофеля)</c:v>
                </c:pt>
                <c:pt idx="3">
                  <c:v>Мясные изделия вареные (сосиски, колбаса)</c:v>
                </c:pt>
                <c:pt idx="4">
                  <c:v>Творог и творожные продукты</c:v>
                </c:pt>
                <c:pt idx="5">
                  <c:v>Сладкие газированные напитки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0.4</c:v>
                </c:pt>
                <c:pt idx="1">
                  <c:v>7.3</c:v>
                </c:pt>
                <c:pt idx="2">
                  <c:v>2.2999999999999998</c:v>
                </c:pt>
                <c:pt idx="3">
                  <c:v>8</c:v>
                </c:pt>
                <c:pt idx="4">
                  <c:v>8.8000000000000007</c:v>
                </c:pt>
                <c:pt idx="5">
                  <c:v>24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6"/>
        <c:overlap val="-19"/>
        <c:axId val="435583664"/>
        <c:axId val="433493616"/>
      </c:barChart>
      <c:catAx>
        <c:axId val="435583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00"/>
            </a:pPr>
            <a:endParaRPr lang="ru-RU"/>
          </a:p>
        </c:txPr>
        <c:crossAx val="433493616"/>
        <c:crosses val="autoZero"/>
        <c:auto val="1"/>
        <c:lblAlgn val="ctr"/>
        <c:lblOffset val="100"/>
        <c:noMultiLvlLbl val="0"/>
      </c:catAx>
      <c:valAx>
        <c:axId val="4334936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3558366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ru-RU"/>
          </a:p>
        </c:txPr>
      </c:legendEntry>
      <c:layout>
        <c:manualLayout>
          <c:xMode val="edge"/>
          <c:yMode val="edge"/>
          <c:x val="3.3351016385492871E-2"/>
          <c:y val="0.13522676773287814"/>
          <c:w val="8.9321486103286787E-2"/>
          <c:h val="0.10958167947669113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5404016062735952E-2"/>
          <c:y val="3.6619488166538497E-2"/>
          <c:w val="0.95543393248234809"/>
          <c:h val="0.5678113687223785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="1" smtClean="0"/>
                      <a:t>35.9%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57.8%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5.9%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21.9%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3.1%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26.3%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из средств массовой информации (газетв, журналы)</c:v>
                </c:pt>
                <c:pt idx="1">
                  <c:v>из специальных выпусков теле-(радио) передач, на специальных интернет-сайтах</c:v>
                </c:pt>
                <c:pt idx="2">
                  <c:v>от лечащего врача, на специальных занятиях, лекциях, уроках, в центре здоровья</c:v>
                </c:pt>
                <c:pt idx="3">
                  <c:v>от родственников, знакомых</c:v>
                </c:pt>
                <c:pt idx="4">
                  <c:v>из других источников</c:v>
                </c:pt>
                <c:pt idx="5">
                  <c:v>специально не интересуются такой информацией (не имеют возможности получить такую информацию)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35.9</c:v>
                </c:pt>
                <c:pt idx="1">
                  <c:v>57.8</c:v>
                </c:pt>
                <c:pt idx="2">
                  <c:v>5.9</c:v>
                </c:pt>
                <c:pt idx="3">
                  <c:v>21.9</c:v>
                </c:pt>
                <c:pt idx="4">
                  <c:v>3.1</c:v>
                </c:pt>
                <c:pt idx="5">
                  <c:v>26.3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5553707051071434E-2"/>
                  <c:y val="-2.5195613185836494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30.1%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9541070097878154E-2"/>
                  <c:y val="4.5808402241020842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55.8%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031592382983195E-2"/>
                  <c:y val="-2.9776633765079493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9.8%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5094777148949584E-2"/>
                  <c:y val="9.162041158485997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18.8%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5031592382983195E-2"/>
                  <c:y val="-2.2905102896214995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3.5%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3.7578980957457993E-2"/>
                  <c:y val="1.1452551448107497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28.6%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из средств массовой информации (газетв, журналы)</c:v>
                </c:pt>
                <c:pt idx="1">
                  <c:v>из специальных выпусков теле-(радио) передач, на специальных интернет-сайтах</c:v>
                </c:pt>
                <c:pt idx="2">
                  <c:v>от лечащего врача, на специальных занятиях, лекциях, уроках, в центре здоровья</c:v>
                </c:pt>
                <c:pt idx="3">
                  <c:v>от родственников, знакомых</c:v>
                </c:pt>
                <c:pt idx="4">
                  <c:v>из других источников</c:v>
                </c:pt>
                <c:pt idx="5">
                  <c:v>специально не интересуются такой информацией (не имеют возможности получить такую информацию)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30.1</c:v>
                </c:pt>
                <c:pt idx="1">
                  <c:v>55.8</c:v>
                </c:pt>
                <c:pt idx="2">
                  <c:v>9.8000000000000007</c:v>
                </c:pt>
                <c:pt idx="3">
                  <c:v>18.8</c:v>
                </c:pt>
                <c:pt idx="4">
                  <c:v>3.5</c:v>
                </c:pt>
                <c:pt idx="5">
                  <c:v>28.6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pyramid"/>
        <c:axId val="438880456"/>
        <c:axId val="438880848"/>
        <c:axId val="0"/>
      </c:bar3DChart>
      <c:catAx>
        <c:axId val="438880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00" b="1"/>
            </a:pPr>
            <a:endParaRPr lang="ru-RU"/>
          </a:p>
        </c:txPr>
        <c:crossAx val="438880848"/>
        <c:crosses val="autoZero"/>
        <c:auto val="1"/>
        <c:lblAlgn val="ctr"/>
        <c:lblOffset val="100"/>
        <c:noMultiLvlLbl val="0"/>
      </c:catAx>
      <c:valAx>
        <c:axId val="4388808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3888045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20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/>
            </a:pPr>
            <a:endParaRPr lang="ru-RU"/>
          </a:p>
        </c:txPr>
      </c:legendEntry>
      <c:layout>
        <c:manualLayout>
          <c:xMode val="edge"/>
          <c:yMode val="edge"/>
          <c:x val="0.65686235985111385"/>
          <c:y val="3.1006114760697579E-2"/>
          <c:w val="0.11916691364243652"/>
          <c:h val="0.127147127952594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solidFill>
                  <a:schemeClr val="tx2"/>
                </a:solidFill>
              </a:defRPr>
            </a:pPr>
            <a:r>
              <a:rPr lang="ru-RU" sz="1600">
                <a:solidFill>
                  <a:schemeClr val="tx2"/>
                </a:solidFill>
              </a:rPr>
              <a:t>Чтение этикеток занимает много времени</a:t>
            </a:r>
          </a:p>
        </c:rich>
      </c:tx>
      <c:layout>
        <c:manualLayout>
          <c:xMode val="edge"/>
          <c:yMode val="edge"/>
          <c:x val="0.27046871095064684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350930044305097E-2"/>
          <c:y val="0.15075375222858836"/>
          <c:w val="0.93449989063867012"/>
          <c:h val="0.671020928230196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Все респонденты</c:v>
                </c:pt>
                <c:pt idx="1">
                  <c:v>мужчины</c:v>
                </c:pt>
                <c:pt idx="2">
                  <c:v>женщины</c:v>
                </c:pt>
              </c:strCache>
            </c:strRef>
          </c:cat>
          <c:val>
            <c:numRef>
              <c:f>Sheet1!$B$2:$B$4</c:f>
              <c:numCache>
                <c:formatCode>###\ ###\ ###\ ###\ ###\ ##0.0</c:formatCode>
                <c:ptCount val="3"/>
                <c:pt idx="0">
                  <c:v>11.9</c:v>
                </c:pt>
                <c:pt idx="1">
                  <c:v>20.6</c:v>
                </c:pt>
                <c:pt idx="2">
                  <c:v>5.5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200" b="1" smtClean="0"/>
                      <a:t>13.3%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200" b="1" smtClean="0"/>
                      <a:t>21.7%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200" b="1" smtClean="0"/>
                      <a:t>6.5%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Все респонденты</c:v>
                </c:pt>
                <c:pt idx="1">
                  <c:v>мужчины</c:v>
                </c:pt>
                <c:pt idx="2">
                  <c:v>женщины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13.3</c:v>
                </c:pt>
                <c:pt idx="1">
                  <c:v>21.7</c:v>
                </c:pt>
                <c:pt idx="2">
                  <c:v>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1"/>
        <c:overlap val="-14"/>
        <c:axId val="438881632"/>
        <c:axId val="438882024"/>
      </c:barChart>
      <c:catAx>
        <c:axId val="438881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1100" b="1"/>
            </a:pPr>
            <a:endParaRPr lang="ru-RU"/>
          </a:p>
        </c:txPr>
        <c:crossAx val="438882024"/>
        <c:crosses val="autoZero"/>
        <c:auto val="1"/>
        <c:lblAlgn val="ctr"/>
        <c:lblOffset val="100"/>
        <c:noMultiLvlLbl val="0"/>
      </c:catAx>
      <c:valAx>
        <c:axId val="438882024"/>
        <c:scaling>
          <c:orientation val="minMax"/>
        </c:scaling>
        <c:delete val="1"/>
        <c:axPos val="l"/>
        <c:numFmt formatCode="General" sourceLinked="0"/>
        <c:majorTickMark val="none"/>
        <c:minorTickMark val="in"/>
        <c:tickLblPos val="low"/>
        <c:crossAx val="438881632"/>
        <c:crosses val="autoZero"/>
        <c:crossBetween val="between"/>
      </c:valAx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tx2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solidFill>
                  <a:schemeClr val="tx2"/>
                </a:solidFill>
              </a:defRPr>
            </a:pPr>
            <a:r>
              <a:rPr lang="ru-RU" sz="1600" dirty="0" smtClean="0">
                <a:solidFill>
                  <a:schemeClr val="tx2"/>
                </a:solidFill>
              </a:rPr>
              <a:t>Не</a:t>
            </a:r>
            <a:r>
              <a:rPr lang="ru-RU" sz="1600" baseline="0" dirty="0" smtClean="0">
                <a:solidFill>
                  <a:schemeClr val="tx2"/>
                </a:solidFill>
              </a:rPr>
              <a:t> верят этой информации</a:t>
            </a:r>
            <a:endParaRPr lang="ru-RU" sz="1600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33620524652269818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5500122594925547E-2"/>
          <c:y val="0.19822374808596147"/>
          <c:w val="0.93449989063867012"/>
          <c:h val="0.609675011955193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2.8581102422631012E-3"/>
                  <c:y val="1.46974410250712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4.2871653633946519E-3"/>
                  <c:y val="2.9394882050142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8.5743307267893039E-3"/>
                  <c:y val="2.9394882050142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Все респонденты</c:v>
                </c:pt>
                <c:pt idx="1">
                  <c:v>мужчины</c:v>
                </c:pt>
                <c:pt idx="2">
                  <c:v>женщины</c:v>
                </c:pt>
              </c:strCache>
            </c:strRef>
          </c:cat>
          <c:val>
            <c:numRef>
              <c:f>Sheet1!$B$2:$B$4</c:f>
              <c:numCache>
                <c:formatCode>###\ ###\ ###\ ###\ ###\ ##0.0</c:formatCode>
                <c:ptCount val="3"/>
                <c:pt idx="0">
                  <c:v>12</c:v>
                </c:pt>
                <c:pt idx="1">
                  <c:v>16.899999999999999</c:v>
                </c:pt>
                <c:pt idx="2">
                  <c:v>8.1999999999999993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200" b="1" smtClean="0"/>
                      <a:t>9.0%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smtClean="0"/>
                      <a:t>14.2%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200" b="1" smtClean="0"/>
                      <a:t>4.9%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Все респонденты</c:v>
                </c:pt>
                <c:pt idx="1">
                  <c:v>мужчины</c:v>
                </c:pt>
                <c:pt idx="2">
                  <c:v>женщины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9</c:v>
                </c:pt>
                <c:pt idx="1">
                  <c:v>14.2</c:v>
                </c:pt>
                <c:pt idx="2">
                  <c:v>4.9000000000000004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1"/>
        <c:overlap val="-14"/>
        <c:axId val="438882808"/>
        <c:axId val="438883200"/>
      </c:barChart>
      <c:catAx>
        <c:axId val="438882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1100" b="1"/>
            </a:pPr>
            <a:endParaRPr lang="ru-RU"/>
          </a:p>
        </c:txPr>
        <c:crossAx val="438883200"/>
        <c:crosses val="autoZero"/>
        <c:auto val="1"/>
        <c:lblAlgn val="ctr"/>
        <c:lblOffset val="100"/>
        <c:noMultiLvlLbl val="0"/>
      </c:catAx>
      <c:valAx>
        <c:axId val="438883200"/>
        <c:scaling>
          <c:orientation val="minMax"/>
        </c:scaling>
        <c:delete val="1"/>
        <c:axPos val="l"/>
        <c:numFmt formatCode="General" sourceLinked="0"/>
        <c:majorTickMark val="none"/>
        <c:minorTickMark val="in"/>
        <c:tickLblPos val="low"/>
        <c:crossAx val="438882808"/>
        <c:crosses val="autoZero"/>
        <c:crossBetween val="between"/>
      </c:valAx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tx2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solidFill>
                  <a:schemeClr val="tx2"/>
                </a:solidFill>
              </a:defRPr>
            </a:pPr>
            <a:r>
              <a:rPr lang="ru-RU" sz="1600" dirty="0" smtClean="0">
                <a:solidFill>
                  <a:schemeClr val="tx2"/>
                </a:solidFill>
              </a:rPr>
              <a:t>Не понимают значения этой информации</a:t>
            </a:r>
            <a:endParaRPr lang="ru-RU" sz="1600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27761398655630459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5500122594925547E-2"/>
          <c:y val="0.1675508276858127"/>
          <c:w val="0.93449989063867012"/>
          <c:h val="0.671020928230196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2.8581102422631012E-3"/>
                  <c:y val="1.46974410250712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4.2871653633946519E-3"/>
                  <c:y val="2.9394882050142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8.5743307267893039E-3"/>
                  <c:y val="2.9394882050142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Все респонденты</c:v>
                </c:pt>
                <c:pt idx="1">
                  <c:v>мужчины</c:v>
                </c:pt>
                <c:pt idx="2">
                  <c:v>женщины</c:v>
                </c:pt>
              </c:strCache>
            </c:strRef>
          </c:cat>
          <c:val>
            <c:numRef>
              <c:f>Sheet1!$B$2:$B$4</c:f>
              <c:numCache>
                <c:formatCode>###\ ###\ ###\ ###\ ###\ ##0.0</c:formatCode>
                <c:ptCount val="3"/>
                <c:pt idx="0">
                  <c:v>11.1</c:v>
                </c:pt>
                <c:pt idx="1">
                  <c:v>18.100000000000001</c:v>
                </c:pt>
                <c:pt idx="2">
                  <c:v>5.9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200" b="1" smtClean="0"/>
                      <a:t>8.1%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200" b="1" smtClean="0"/>
                      <a:t>12.9%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200" b="1" smtClean="0"/>
                      <a:t>4.2%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Все респонденты</c:v>
                </c:pt>
                <c:pt idx="1">
                  <c:v>мужчины</c:v>
                </c:pt>
                <c:pt idx="2">
                  <c:v>женщины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8.1</c:v>
                </c:pt>
                <c:pt idx="1">
                  <c:v>12.9</c:v>
                </c:pt>
                <c:pt idx="2">
                  <c:v>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1"/>
        <c:overlap val="-14"/>
        <c:axId val="438883984"/>
        <c:axId val="438884376"/>
      </c:barChart>
      <c:catAx>
        <c:axId val="438883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1100" b="1"/>
            </a:pPr>
            <a:endParaRPr lang="ru-RU"/>
          </a:p>
        </c:txPr>
        <c:crossAx val="438884376"/>
        <c:crosses val="autoZero"/>
        <c:auto val="1"/>
        <c:lblAlgn val="ctr"/>
        <c:lblOffset val="100"/>
        <c:noMultiLvlLbl val="0"/>
      </c:catAx>
      <c:valAx>
        <c:axId val="438884376"/>
        <c:scaling>
          <c:orientation val="minMax"/>
        </c:scaling>
        <c:delete val="1"/>
        <c:axPos val="l"/>
        <c:numFmt formatCode="General" sourceLinked="0"/>
        <c:majorTickMark val="none"/>
        <c:minorTickMark val="in"/>
        <c:tickLblPos val="low"/>
        <c:crossAx val="438883984"/>
        <c:crosses val="autoZero"/>
        <c:crossBetween val="between"/>
      </c:valAx>
    </c:plotArea>
    <c:legend>
      <c:legendPos val="l"/>
      <c:legendEntry>
        <c:idx val="0"/>
        <c:txPr>
          <a:bodyPr/>
          <a:lstStyle/>
          <a:p>
            <a:pPr>
              <a:defRPr sz="180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1.7148661453578608E-2"/>
          <c:y val="8.980946561493168E-2"/>
          <c:w val="0.10041182668014405"/>
          <c:h val="0.36865464022516015"/>
        </c:manualLayout>
      </c:layout>
      <c:overlay val="0"/>
      <c:txPr>
        <a:bodyPr/>
        <a:lstStyle/>
        <a:p>
          <a:pPr>
            <a:defRPr sz="1800" b="0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tx2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474627776010158E-2"/>
          <c:y val="2.7961082656322866E-2"/>
          <c:w val="0.94566722006635606"/>
          <c:h val="0.619979264365331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200" b="1" smtClean="0"/>
                      <a:t>31.4%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200" b="1" smtClean="0"/>
                      <a:t>32.1%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200" b="1" dirty="0" smtClean="0"/>
                      <a:t>35.0%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200" b="1" smtClean="0"/>
                      <a:t>1.5%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всегда или почти всегда используют эту информацию при выборе продуктов</c:v>
                </c:pt>
                <c:pt idx="1">
                  <c:v>обращают внимание, но бывает сложно разобрать эту информацию (трудно увидеть)</c:v>
                </c:pt>
                <c:pt idx="2">
                  <c:v>не обращают внимание на информацию</c:v>
                </c:pt>
                <c:pt idx="3">
                  <c:v>другое</c:v>
                </c:pt>
                <c:pt idx="4">
                  <c:v>затруднились ответить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31.4</c:v>
                </c:pt>
                <c:pt idx="1">
                  <c:v>32.1</c:v>
                </c:pt>
                <c:pt idx="2">
                  <c:v>35</c:v>
                </c:pt>
                <c:pt idx="3">
                  <c:v>1.5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200" b="1" smtClean="0"/>
                      <a:t>38.4%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200" b="1" smtClean="0"/>
                      <a:t>29.4%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200" b="1" smtClean="0"/>
                      <a:t>30.4%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200" b="1" smtClean="0"/>
                      <a:t>1.7%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200" b="1" dirty="0" smtClean="0"/>
                      <a:t>0.1%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всегда или почти всегда используют эту информацию при выборе продуктов</c:v>
                </c:pt>
                <c:pt idx="1">
                  <c:v>обращают внимание, но бывает сложно разобрать эту информацию (трудно увидеть)</c:v>
                </c:pt>
                <c:pt idx="2">
                  <c:v>не обращают внимание на информацию</c:v>
                </c:pt>
                <c:pt idx="3">
                  <c:v>другое</c:v>
                </c:pt>
                <c:pt idx="4">
                  <c:v>затруднились ответить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38.4</c:v>
                </c:pt>
                <c:pt idx="1">
                  <c:v>29.4</c:v>
                </c:pt>
                <c:pt idx="2">
                  <c:v>30.4</c:v>
                </c:pt>
                <c:pt idx="3">
                  <c:v>1.7</c:v>
                </c:pt>
                <c:pt idx="4">
                  <c:v>1.7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38885160"/>
        <c:axId val="439942400"/>
      </c:barChart>
      <c:catAx>
        <c:axId val="438885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1"/>
            </a:pPr>
            <a:endParaRPr lang="ru-RU"/>
          </a:p>
        </c:txPr>
        <c:crossAx val="439942400"/>
        <c:crosses val="autoZero"/>
        <c:auto val="1"/>
        <c:lblAlgn val="ctr"/>
        <c:lblOffset val="100"/>
        <c:noMultiLvlLbl val="0"/>
      </c:catAx>
      <c:valAx>
        <c:axId val="43994240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43888516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80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2999936554404121"/>
          <c:y val="0.79294267877979985"/>
          <c:w val="0.21308828395701457"/>
          <c:h val="0.14110279150479463"/>
        </c:manualLayout>
      </c:layout>
      <c:overlay val="0"/>
      <c:txPr>
        <a:bodyPr/>
        <a:lstStyle/>
        <a:p>
          <a:pPr>
            <a:defRPr sz="1800" b="0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несколько раз в день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несколько раз в день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93.3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один раз в день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несколько раз в день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принимают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8762481824363838E-3"/>
                  <c:y val="-4.0922967752052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несколько раз в день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0.5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439943184"/>
        <c:axId val="439943576"/>
        <c:axId val="0"/>
      </c:bar3DChart>
      <c:catAx>
        <c:axId val="43994318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439943576"/>
        <c:crosses val="autoZero"/>
        <c:auto val="1"/>
        <c:lblAlgn val="ctr"/>
        <c:lblOffset val="100"/>
        <c:noMultiLvlLbl val="0"/>
      </c:catAx>
      <c:valAx>
        <c:axId val="439943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4399431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729677776950302"/>
          <c:y val="0.23511560905768078"/>
          <c:w val="0.33179387271988087"/>
          <c:h val="0.41154826737680344"/>
        </c:manualLayout>
      </c:layout>
      <c:overlay val="0"/>
      <c:txPr>
        <a:bodyPr/>
        <a:lstStyle/>
        <a:p>
          <a:pPr>
            <a:defRPr sz="1400" b="0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047032205874923E-2"/>
          <c:y val="5.8402449226863606E-2"/>
          <c:w val="0.51750941655290961"/>
          <c:h val="0.8831951015462727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ежедневно/почти ежедневно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54396043760927E-2"/>
                  <c:y val="-2.56036588175660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несколько раз в день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94.9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несколько раз в неделю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780772306326484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несколько раз в день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один раз в неделю или реже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0523787855806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несколько раз в день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не завтракают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052378785580704E-2"/>
                  <c:y val="2.098995388352015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несколько раз в день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39944360"/>
        <c:axId val="439944752"/>
        <c:axId val="0"/>
      </c:bar3DChart>
      <c:catAx>
        <c:axId val="43994436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439944752"/>
        <c:crosses val="autoZero"/>
        <c:auto val="1"/>
        <c:lblAlgn val="ctr"/>
        <c:lblOffset val="100"/>
        <c:noMultiLvlLbl val="0"/>
      </c:catAx>
      <c:valAx>
        <c:axId val="439944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4399443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6808531144142782"/>
          <c:y val="0.28750432725594277"/>
          <c:w val="0.42087978411446486"/>
          <c:h val="0.54864268405261951"/>
        </c:manualLayout>
      </c:layout>
      <c:overlay val="0"/>
      <c:txPr>
        <a:bodyPr/>
        <a:lstStyle/>
        <a:p>
          <a:pPr>
            <a:defRPr sz="1400" b="0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5973177720802345E-2"/>
          <c:y val="6.2523940126055652E-2"/>
          <c:w val="0.94651897576303301"/>
          <c:h val="0.6884425776903727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  респонденты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2.833402197649213E-3"/>
                  <c:y val="-1.842705702683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4167010988246065E-3"/>
                  <c:y val="-7.89713249108307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0835054941230328E-3"/>
                  <c:y val="-7.89713249108307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0835054941230328E-3"/>
                  <c:y val="-2.6323774970276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5.666804395298426E-3"/>
                  <c:y val="-1.31618874851384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4.2501032964738202E-3"/>
                  <c:y val="-2.1059019976221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4.2501032964738202E-3"/>
                  <c:y val="-7.89713249108307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Лист1!$A$2:$A$12</c:f>
              <c:strCache>
                <c:ptCount val="11"/>
                <c:pt idx="0">
                  <c:v>Витами А</c:v>
                </c:pt>
                <c:pt idx="1">
                  <c:v>Витамины группы В</c:v>
                </c:pt>
                <c:pt idx="2">
                  <c:v>Витамин С</c:v>
                </c:pt>
                <c:pt idx="3">
                  <c:v>Витамин D</c:v>
                </c:pt>
                <c:pt idx="4">
                  <c:v>Витамин Е</c:v>
                </c:pt>
                <c:pt idx="5">
                  <c:v>Кальций</c:v>
                </c:pt>
                <c:pt idx="6">
                  <c:v>Магний</c:v>
                </c:pt>
                <c:pt idx="7">
                  <c:v>Железо</c:v>
                </c:pt>
                <c:pt idx="8">
                  <c:v>Йод</c:v>
                </c:pt>
                <c:pt idx="9">
                  <c:v>Другое</c:v>
                </c:pt>
                <c:pt idx="10">
                  <c:v>Затрудняюсь ответить</c:v>
                </c:pt>
              </c:strCache>
            </c:strRef>
          </c:cat>
          <c:val>
            <c:numRef>
              <c:f>Лист1!$B$2:$B$12</c:f>
              <c:numCache>
                <c:formatCode>0.0</c:formatCode>
                <c:ptCount val="11"/>
                <c:pt idx="0">
                  <c:v>61.6</c:v>
                </c:pt>
                <c:pt idx="1">
                  <c:v>65.099999999999994</c:v>
                </c:pt>
                <c:pt idx="2">
                  <c:v>66.8</c:v>
                </c:pt>
                <c:pt idx="3">
                  <c:v>53.7</c:v>
                </c:pt>
                <c:pt idx="4">
                  <c:v>58.3</c:v>
                </c:pt>
                <c:pt idx="5">
                  <c:v>54.4</c:v>
                </c:pt>
                <c:pt idx="6">
                  <c:v>48.4</c:v>
                </c:pt>
                <c:pt idx="7">
                  <c:v>49.5</c:v>
                </c:pt>
                <c:pt idx="8">
                  <c:v>48.4</c:v>
                </c:pt>
                <c:pt idx="9">
                  <c:v>18.899999999999999</c:v>
                </c:pt>
                <c:pt idx="10">
                  <c:v>1.4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лица 14 лет и более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strRef>
              <c:f>Лист1!$A$2:$A$12</c:f>
              <c:strCache>
                <c:ptCount val="11"/>
                <c:pt idx="0">
                  <c:v>Витами А</c:v>
                </c:pt>
                <c:pt idx="1">
                  <c:v>Витамины группы В</c:v>
                </c:pt>
                <c:pt idx="2">
                  <c:v>Витамин С</c:v>
                </c:pt>
                <c:pt idx="3">
                  <c:v>Витамин D</c:v>
                </c:pt>
                <c:pt idx="4">
                  <c:v>Витамин Е</c:v>
                </c:pt>
                <c:pt idx="5">
                  <c:v>Кальций</c:v>
                </c:pt>
                <c:pt idx="6">
                  <c:v>Магний</c:v>
                </c:pt>
                <c:pt idx="7">
                  <c:v>Железо</c:v>
                </c:pt>
                <c:pt idx="8">
                  <c:v>Йод</c:v>
                </c:pt>
                <c:pt idx="9">
                  <c:v>Другое</c:v>
                </c:pt>
                <c:pt idx="10">
                  <c:v>Затрудняюсь ответить</c:v>
                </c:pt>
              </c:strCache>
            </c:strRef>
          </c:cat>
          <c:val>
            <c:numRef>
              <c:f>Лист1!$C$2:$C$12</c:f>
              <c:numCache>
                <c:formatCode>0.0</c:formatCode>
                <c:ptCount val="11"/>
                <c:pt idx="0">
                  <c:v>58.2</c:v>
                </c:pt>
                <c:pt idx="1">
                  <c:v>68.8</c:v>
                </c:pt>
                <c:pt idx="2">
                  <c:v>65</c:v>
                </c:pt>
                <c:pt idx="3">
                  <c:v>51.1</c:v>
                </c:pt>
                <c:pt idx="4">
                  <c:v>57.3</c:v>
                </c:pt>
                <c:pt idx="5">
                  <c:v>58.2</c:v>
                </c:pt>
                <c:pt idx="6">
                  <c:v>51</c:v>
                </c:pt>
                <c:pt idx="7">
                  <c:v>51.7</c:v>
                </c:pt>
                <c:pt idx="8">
                  <c:v>51.4</c:v>
                </c:pt>
                <c:pt idx="9">
                  <c:v>19</c:v>
                </c:pt>
                <c:pt idx="10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дети в возрасте 3-13 лет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1"/>
              <c:layout>
                <c:manualLayout>
                  <c:x val="1.1333608790596878E-2"/>
                  <c:y val="-5.26496226787405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2501032964738202E-3"/>
                  <c:y val="-7.89713249108307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2501032964738202E-3"/>
                  <c:y val="-5.26475499405538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9.9169076917722462E-3"/>
                  <c:y val="-7.89713249108310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8.5002065929476404E-3"/>
                  <c:y val="5.26475499405538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9.9169076917722462E-3"/>
                  <c:y val="4.825969661204095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8.5002065929476404E-3"/>
                  <c:y val="-7.89713249108307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5583712087070777E-2"/>
                  <c:y val="-7.89713249108307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7.0833939428555127E-3"/>
                  <c:y val="-2.6323774970276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Лист1!$A$2:$A$12</c:f>
              <c:strCache>
                <c:ptCount val="11"/>
                <c:pt idx="0">
                  <c:v>Витами А</c:v>
                </c:pt>
                <c:pt idx="1">
                  <c:v>Витамины группы В</c:v>
                </c:pt>
                <c:pt idx="2">
                  <c:v>Витамин С</c:v>
                </c:pt>
                <c:pt idx="3">
                  <c:v>Витамин D</c:v>
                </c:pt>
                <c:pt idx="4">
                  <c:v>Витамин Е</c:v>
                </c:pt>
                <c:pt idx="5">
                  <c:v>Кальций</c:v>
                </c:pt>
                <c:pt idx="6">
                  <c:v>Магний</c:v>
                </c:pt>
                <c:pt idx="7">
                  <c:v>Железо</c:v>
                </c:pt>
                <c:pt idx="8">
                  <c:v>Йод</c:v>
                </c:pt>
                <c:pt idx="9">
                  <c:v>Другое</c:v>
                </c:pt>
                <c:pt idx="10">
                  <c:v>Затрудняюсь ответить</c:v>
                </c:pt>
              </c:strCache>
            </c:strRef>
          </c:cat>
          <c:val>
            <c:numRef>
              <c:f>Лист1!$D$2:$D$12</c:f>
              <c:numCache>
                <c:formatCode>0.0</c:formatCode>
                <c:ptCount val="11"/>
                <c:pt idx="0">
                  <c:v>72</c:v>
                </c:pt>
                <c:pt idx="1">
                  <c:v>59.8</c:v>
                </c:pt>
                <c:pt idx="2">
                  <c:v>72.3</c:v>
                </c:pt>
                <c:pt idx="3">
                  <c:v>61.5</c:v>
                </c:pt>
                <c:pt idx="4">
                  <c:v>61.2</c:v>
                </c:pt>
                <c:pt idx="5">
                  <c:v>42.8</c:v>
                </c:pt>
                <c:pt idx="6">
                  <c:v>40.4</c:v>
                </c:pt>
                <c:pt idx="7">
                  <c:v>42.8</c:v>
                </c:pt>
                <c:pt idx="8">
                  <c:v>38.9</c:v>
                </c:pt>
                <c:pt idx="9">
                  <c:v>18.3</c:v>
                </c:pt>
                <c:pt idx="10">
                  <c:v>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gapDepth val="162"/>
        <c:shape val="cylinder"/>
        <c:axId val="439945536"/>
        <c:axId val="439945928"/>
        <c:axId val="0"/>
      </c:bar3DChart>
      <c:catAx>
        <c:axId val="439945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 b="1">
                <a:latin typeface="+mn-lt"/>
                <a:cs typeface="Times New Roman" panose="02020603050405020304" pitchFamily="18" charset="0"/>
              </a:defRPr>
            </a:pPr>
            <a:endParaRPr lang="ru-RU"/>
          </a:p>
        </c:txPr>
        <c:crossAx val="439945928"/>
        <c:crosses val="autoZero"/>
        <c:auto val="1"/>
        <c:lblAlgn val="ctr"/>
        <c:lblOffset val="100"/>
        <c:noMultiLvlLbl val="0"/>
      </c:catAx>
      <c:valAx>
        <c:axId val="43994592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4399455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8.7220151334911705E-2"/>
          <c:y val="0.85425313439468586"/>
          <c:w val="0.79378398409368167"/>
          <c:h val="0.14311442564220414"/>
        </c:manualLayout>
      </c:layout>
      <c:overlay val="0"/>
      <c:txPr>
        <a:bodyPr/>
        <a:lstStyle/>
        <a:p>
          <a:pPr>
            <a:defRPr sz="1400"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63289627453489694"/>
          <c:h val="0.935279760582157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explosion val="25"/>
          <c:dPt>
            <c:idx val="2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3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4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3.211053202246164E-3"/>
                  <c:y val="-2.3807478993562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2166665025967577E-2"/>
                  <c:y val="-1.76734748770604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9030058544831166E-3"/>
                  <c:y val="-2.961513048257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выраженный дефицит массы</c:v>
                </c:pt>
                <c:pt idx="1">
                  <c:v>недостаточная масса тела</c:v>
                </c:pt>
                <c:pt idx="2">
                  <c:v>норма</c:v>
                </c:pt>
                <c:pt idx="3">
                  <c:v>избыточная масса тела (предожирение)</c:v>
                </c:pt>
                <c:pt idx="4">
                  <c:v>ожирение первой степени</c:v>
                </c:pt>
                <c:pt idx="5">
                  <c:v>ожирение второй степени</c:v>
                </c:pt>
                <c:pt idx="6">
                  <c:v>ожирение третьей степени</c:v>
                </c:pt>
                <c:pt idx="7">
                  <c:v>не определено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0</c:v>
                </c:pt>
                <c:pt idx="1">
                  <c:v>1.6</c:v>
                </c:pt>
                <c:pt idx="2">
                  <c:v>33.4</c:v>
                </c:pt>
                <c:pt idx="3">
                  <c:v>41.4</c:v>
                </c:pt>
                <c:pt idx="4">
                  <c:v>16</c:v>
                </c:pt>
                <c:pt idx="5">
                  <c:v>4.4000000000000004</c:v>
                </c:pt>
                <c:pt idx="6">
                  <c:v>2.6</c:v>
                </c:pt>
                <c:pt idx="7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745402409577558"/>
          <c:y val="4.046155365453221E-2"/>
          <c:w val="0.33808093052951926"/>
          <c:h val="0.95569165154489011"/>
        </c:manualLayout>
      </c:layout>
      <c:overlay val="0"/>
      <c:txPr>
        <a:bodyPr/>
        <a:lstStyle/>
        <a:p>
          <a:pPr>
            <a:defRPr sz="1400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549838688947415"/>
          <c:y val="0"/>
          <c:w val="0.78450172203088542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2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3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4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1019162358866437E-2"/>
                  <c:y val="-1.893678480168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5.8306838455857844E-2"/>
                  <c:y val="-1.50161093211865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3337940664544906E-3"/>
                  <c:y val="-4.627402510832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выраженный дефицит массты</c:v>
                </c:pt>
                <c:pt idx="1">
                  <c:v>недостаточная масса тела</c:v>
                </c:pt>
                <c:pt idx="2">
                  <c:v>норма</c:v>
                </c:pt>
                <c:pt idx="3">
                  <c:v>избыточная масса тела (предожирение)</c:v>
                </c:pt>
                <c:pt idx="4">
                  <c:v>ожирение первой степени</c:v>
                </c:pt>
                <c:pt idx="5">
                  <c:v>ожирение второй степени</c:v>
                </c:pt>
                <c:pt idx="6">
                  <c:v>ожирение третьей степени</c:v>
                </c:pt>
                <c:pt idx="7">
                  <c:v>не определено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0</c:v>
                </c:pt>
                <c:pt idx="1">
                  <c:v>1.9</c:v>
                </c:pt>
                <c:pt idx="2">
                  <c:v>33.299999999999997</c:v>
                </c:pt>
                <c:pt idx="3">
                  <c:v>48.7</c:v>
                </c:pt>
                <c:pt idx="4">
                  <c:v>12.1</c:v>
                </c:pt>
                <c:pt idx="5">
                  <c:v>2.5</c:v>
                </c:pt>
                <c:pt idx="6">
                  <c:v>1.2</c:v>
                </c:pt>
                <c:pt idx="7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204953828411211E-2"/>
          <c:y val="2.3513618968708964E-2"/>
          <c:w val="0.93479504617158882"/>
          <c:h val="0.8271695078020250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ежедневно или несколько раз в неделю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Лист1!$A$2:$A$23</c:f>
              <c:strCache>
                <c:ptCount val="22"/>
                <c:pt idx="0">
                  <c:v>крупы, рис</c:v>
                </c:pt>
                <c:pt idx="1">
                  <c:v>овощи (свежие, отварные)</c:v>
                </c:pt>
                <c:pt idx="2">
                  <c:v>фрукты свежие</c:v>
                </c:pt>
                <c:pt idx="3">
                  <c:v>мясо (отварное, жареное, тушеное)</c:v>
                </c:pt>
                <c:pt idx="4">
                  <c:v>мясные изделия вареные (сосиски, колбаса)</c:v>
                </c:pt>
                <c:pt idx="5">
                  <c:v>мясные изделия копченые</c:v>
                </c:pt>
                <c:pt idx="6">
                  <c:v>птица (отварная, жареная)</c:v>
                </c:pt>
                <c:pt idx="7">
                  <c:v>птица копченая</c:v>
                </c:pt>
                <c:pt idx="8">
                  <c:v>рыба (отварная, жареная)</c:v>
                </c:pt>
                <c:pt idx="9">
                  <c:v>рыба (соленая, копченая)</c:v>
                </c:pt>
                <c:pt idx="10">
                  <c:v>морепродукты</c:v>
                </c:pt>
                <c:pt idx="11">
                  <c:v>молоко и кисломолочные продукты</c:v>
                </c:pt>
                <c:pt idx="12">
                  <c:v>масло сливочное</c:v>
                </c:pt>
                <c:pt idx="13">
                  <c:v>масло растительное</c:v>
                </c:pt>
                <c:pt idx="14">
                  <c:v>сыр</c:v>
                </c:pt>
                <c:pt idx="15">
                  <c:v>творог и творожные продукты</c:v>
                </c:pt>
                <c:pt idx="16">
                  <c:v>яйца</c:v>
                </c:pt>
                <c:pt idx="17">
                  <c:v>торты, пирожные</c:v>
                </c:pt>
                <c:pt idx="18">
                  <c:v>шоколад, конфеты</c:v>
                </c:pt>
                <c:pt idx="19">
                  <c:v>сухофрукты, орехи</c:v>
                </c:pt>
                <c:pt idx="20">
                  <c:v>сладкие газированные напитки</c:v>
                </c:pt>
                <c:pt idx="21">
                  <c:v>минеральная вода</c:v>
                </c:pt>
              </c:strCache>
            </c:strRef>
          </c:cat>
          <c:val>
            <c:numRef>
              <c:f>Лист1!$B$2:$B$23</c:f>
              <c:numCache>
                <c:formatCode>0.0</c:formatCode>
                <c:ptCount val="22"/>
                <c:pt idx="0">
                  <c:v>95.9</c:v>
                </c:pt>
                <c:pt idx="1">
                  <c:v>69.900000000000006</c:v>
                </c:pt>
                <c:pt idx="2">
                  <c:v>94.7</c:v>
                </c:pt>
                <c:pt idx="3">
                  <c:v>82.1</c:v>
                </c:pt>
                <c:pt idx="4">
                  <c:v>53.6</c:v>
                </c:pt>
                <c:pt idx="5">
                  <c:v>9.1999999999999993</c:v>
                </c:pt>
                <c:pt idx="6">
                  <c:v>80.5</c:v>
                </c:pt>
                <c:pt idx="8">
                  <c:v>30</c:v>
                </c:pt>
                <c:pt idx="9">
                  <c:v>0.2</c:v>
                </c:pt>
                <c:pt idx="11">
                  <c:v>90.3</c:v>
                </c:pt>
                <c:pt idx="12">
                  <c:v>81.7</c:v>
                </c:pt>
                <c:pt idx="13">
                  <c:v>81.900000000000006</c:v>
                </c:pt>
                <c:pt idx="14">
                  <c:v>63.6</c:v>
                </c:pt>
                <c:pt idx="15">
                  <c:v>56.3</c:v>
                </c:pt>
                <c:pt idx="16">
                  <c:v>59.3</c:v>
                </c:pt>
                <c:pt idx="17">
                  <c:v>16.600000000000001</c:v>
                </c:pt>
                <c:pt idx="18">
                  <c:v>59.4</c:v>
                </c:pt>
                <c:pt idx="19">
                  <c:v>5.2</c:v>
                </c:pt>
                <c:pt idx="20">
                  <c:v>9.1</c:v>
                </c:pt>
                <c:pt idx="21">
                  <c:v>14.3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несколько раз в месяц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Лист1!$A$2:$A$23</c:f>
              <c:strCache>
                <c:ptCount val="22"/>
                <c:pt idx="0">
                  <c:v>крупы, рис</c:v>
                </c:pt>
                <c:pt idx="1">
                  <c:v>овощи (свежие, отварные)</c:v>
                </c:pt>
                <c:pt idx="2">
                  <c:v>фрукты свежие</c:v>
                </c:pt>
                <c:pt idx="3">
                  <c:v>мясо (отварное, жареное, тушеное)</c:v>
                </c:pt>
                <c:pt idx="4">
                  <c:v>мясные изделия вареные (сосиски, колбаса)</c:v>
                </c:pt>
                <c:pt idx="5">
                  <c:v>мясные изделия копченые</c:v>
                </c:pt>
                <c:pt idx="6">
                  <c:v>птица (отварная, жареная)</c:v>
                </c:pt>
                <c:pt idx="7">
                  <c:v>птица копченая</c:v>
                </c:pt>
                <c:pt idx="8">
                  <c:v>рыба (отварная, жареная)</c:v>
                </c:pt>
                <c:pt idx="9">
                  <c:v>рыба (соленая, копченая)</c:v>
                </c:pt>
                <c:pt idx="10">
                  <c:v>морепродукты</c:v>
                </c:pt>
                <c:pt idx="11">
                  <c:v>молоко и кисломолочные продукты</c:v>
                </c:pt>
                <c:pt idx="12">
                  <c:v>масло сливочное</c:v>
                </c:pt>
                <c:pt idx="13">
                  <c:v>масло растительное</c:v>
                </c:pt>
                <c:pt idx="14">
                  <c:v>сыр</c:v>
                </c:pt>
                <c:pt idx="15">
                  <c:v>творог и творожные продукты</c:v>
                </c:pt>
                <c:pt idx="16">
                  <c:v>яйца</c:v>
                </c:pt>
                <c:pt idx="17">
                  <c:v>торты, пирожные</c:v>
                </c:pt>
                <c:pt idx="18">
                  <c:v>шоколад, конфеты</c:v>
                </c:pt>
                <c:pt idx="19">
                  <c:v>сухофрукты, орехи</c:v>
                </c:pt>
                <c:pt idx="20">
                  <c:v>сладкие газированные напитки</c:v>
                </c:pt>
                <c:pt idx="21">
                  <c:v>минеральная вода</c:v>
                </c:pt>
              </c:strCache>
            </c:strRef>
          </c:cat>
          <c:val>
            <c:numRef>
              <c:f>Лист1!$C$2:$C$23</c:f>
              <c:numCache>
                <c:formatCode>0.0</c:formatCode>
                <c:ptCount val="22"/>
                <c:pt idx="0">
                  <c:v>4.0999999999999996</c:v>
                </c:pt>
                <c:pt idx="1">
                  <c:v>23.5</c:v>
                </c:pt>
                <c:pt idx="2">
                  <c:v>5.3</c:v>
                </c:pt>
                <c:pt idx="3">
                  <c:v>12.5</c:v>
                </c:pt>
                <c:pt idx="4">
                  <c:v>33.700000000000003</c:v>
                </c:pt>
                <c:pt idx="5">
                  <c:v>15.7</c:v>
                </c:pt>
                <c:pt idx="6">
                  <c:v>13.7</c:v>
                </c:pt>
                <c:pt idx="8">
                  <c:v>42.1</c:v>
                </c:pt>
                <c:pt idx="9">
                  <c:v>15.3</c:v>
                </c:pt>
                <c:pt idx="10">
                  <c:v>3</c:v>
                </c:pt>
                <c:pt idx="11">
                  <c:v>4.8</c:v>
                </c:pt>
                <c:pt idx="12">
                  <c:v>11.8</c:v>
                </c:pt>
                <c:pt idx="13">
                  <c:v>7.3</c:v>
                </c:pt>
                <c:pt idx="14">
                  <c:v>21.9</c:v>
                </c:pt>
                <c:pt idx="15">
                  <c:v>30.3</c:v>
                </c:pt>
                <c:pt idx="16">
                  <c:v>29.7</c:v>
                </c:pt>
                <c:pt idx="17">
                  <c:v>45.3</c:v>
                </c:pt>
                <c:pt idx="18">
                  <c:v>30.3</c:v>
                </c:pt>
                <c:pt idx="19">
                  <c:v>41.4</c:v>
                </c:pt>
                <c:pt idx="20">
                  <c:v>24.1</c:v>
                </c:pt>
                <c:pt idx="21">
                  <c:v>8.1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один раз в месяц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Лист1!$A$2:$A$23</c:f>
              <c:strCache>
                <c:ptCount val="22"/>
                <c:pt idx="0">
                  <c:v>крупы, рис</c:v>
                </c:pt>
                <c:pt idx="1">
                  <c:v>овощи (свежие, отварные)</c:v>
                </c:pt>
                <c:pt idx="2">
                  <c:v>фрукты свежие</c:v>
                </c:pt>
                <c:pt idx="3">
                  <c:v>мясо (отварное, жареное, тушеное)</c:v>
                </c:pt>
                <c:pt idx="4">
                  <c:v>мясные изделия вареные (сосиски, колбаса)</c:v>
                </c:pt>
                <c:pt idx="5">
                  <c:v>мясные изделия копченые</c:v>
                </c:pt>
                <c:pt idx="6">
                  <c:v>птица (отварная, жареная)</c:v>
                </c:pt>
                <c:pt idx="7">
                  <c:v>птица копченая</c:v>
                </c:pt>
                <c:pt idx="8">
                  <c:v>рыба (отварная, жареная)</c:v>
                </c:pt>
                <c:pt idx="9">
                  <c:v>рыба (соленая, копченая)</c:v>
                </c:pt>
                <c:pt idx="10">
                  <c:v>морепродукты</c:v>
                </c:pt>
                <c:pt idx="11">
                  <c:v>молоко и кисломолочные продукты</c:v>
                </c:pt>
                <c:pt idx="12">
                  <c:v>масло сливочное</c:v>
                </c:pt>
                <c:pt idx="13">
                  <c:v>масло растительное</c:v>
                </c:pt>
                <c:pt idx="14">
                  <c:v>сыр</c:v>
                </c:pt>
                <c:pt idx="15">
                  <c:v>творог и творожные продукты</c:v>
                </c:pt>
                <c:pt idx="16">
                  <c:v>яйца</c:v>
                </c:pt>
                <c:pt idx="17">
                  <c:v>торты, пирожные</c:v>
                </c:pt>
                <c:pt idx="18">
                  <c:v>шоколад, конфеты</c:v>
                </c:pt>
                <c:pt idx="19">
                  <c:v>сухофрукты, орехи</c:v>
                </c:pt>
                <c:pt idx="20">
                  <c:v>сладкие газированные напитки</c:v>
                </c:pt>
                <c:pt idx="21">
                  <c:v>минеральная вода</c:v>
                </c:pt>
              </c:strCache>
            </c:strRef>
          </c:cat>
          <c:val>
            <c:numRef>
              <c:f>Лист1!$D$2:$D$23</c:f>
              <c:numCache>
                <c:formatCode>0.0</c:formatCode>
                <c:ptCount val="22"/>
                <c:pt idx="1">
                  <c:v>4.4000000000000004</c:v>
                </c:pt>
                <c:pt idx="3">
                  <c:v>1.9</c:v>
                </c:pt>
                <c:pt idx="4">
                  <c:v>5.6</c:v>
                </c:pt>
                <c:pt idx="5">
                  <c:v>30.8</c:v>
                </c:pt>
                <c:pt idx="6">
                  <c:v>2.2999999999999998</c:v>
                </c:pt>
                <c:pt idx="7">
                  <c:v>16.2</c:v>
                </c:pt>
                <c:pt idx="8">
                  <c:v>15.3</c:v>
                </c:pt>
                <c:pt idx="9">
                  <c:v>33.799999999999997</c:v>
                </c:pt>
                <c:pt idx="10">
                  <c:v>12.2</c:v>
                </c:pt>
                <c:pt idx="11">
                  <c:v>2.5</c:v>
                </c:pt>
                <c:pt idx="12">
                  <c:v>0.9</c:v>
                </c:pt>
                <c:pt idx="13">
                  <c:v>4.5999999999999996</c:v>
                </c:pt>
                <c:pt idx="14">
                  <c:v>10.1</c:v>
                </c:pt>
                <c:pt idx="15">
                  <c:v>7.5</c:v>
                </c:pt>
                <c:pt idx="16">
                  <c:v>8.6</c:v>
                </c:pt>
                <c:pt idx="17">
                  <c:v>31.3</c:v>
                </c:pt>
                <c:pt idx="18">
                  <c:v>5.3</c:v>
                </c:pt>
                <c:pt idx="19">
                  <c:v>24.8</c:v>
                </c:pt>
                <c:pt idx="20">
                  <c:v>39</c:v>
                </c:pt>
                <c:pt idx="21">
                  <c:v>27.8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практически не употребляют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Лист1!$A$2:$A$23</c:f>
              <c:strCache>
                <c:ptCount val="22"/>
                <c:pt idx="0">
                  <c:v>крупы, рис</c:v>
                </c:pt>
                <c:pt idx="1">
                  <c:v>овощи (свежие, отварные)</c:v>
                </c:pt>
                <c:pt idx="2">
                  <c:v>фрукты свежие</c:v>
                </c:pt>
                <c:pt idx="3">
                  <c:v>мясо (отварное, жареное, тушеное)</c:v>
                </c:pt>
                <c:pt idx="4">
                  <c:v>мясные изделия вареные (сосиски, колбаса)</c:v>
                </c:pt>
                <c:pt idx="5">
                  <c:v>мясные изделия копченые</c:v>
                </c:pt>
                <c:pt idx="6">
                  <c:v>птица (отварная, жареная)</c:v>
                </c:pt>
                <c:pt idx="7">
                  <c:v>птица копченая</c:v>
                </c:pt>
                <c:pt idx="8">
                  <c:v>рыба (отварная, жареная)</c:v>
                </c:pt>
                <c:pt idx="9">
                  <c:v>рыба (соленая, копченая)</c:v>
                </c:pt>
                <c:pt idx="10">
                  <c:v>морепродукты</c:v>
                </c:pt>
                <c:pt idx="11">
                  <c:v>молоко и кисломолочные продукты</c:v>
                </c:pt>
                <c:pt idx="12">
                  <c:v>масло сливочное</c:v>
                </c:pt>
                <c:pt idx="13">
                  <c:v>масло растительное</c:v>
                </c:pt>
                <c:pt idx="14">
                  <c:v>сыр</c:v>
                </c:pt>
                <c:pt idx="15">
                  <c:v>творог и творожные продукты</c:v>
                </c:pt>
                <c:pt idx="16">
                  <c:v>яйца</c:v>
                </c:pt>
                <c:pt idx="17">
                  <c:v>торты, пирожные</c:v>
                </c:pt>
                <c:pt idx="18">
                  <c:v>шоколад, конфеты</c:v>
                </c:pt>
                <c:pt idx="19">
                  <c:v>сухофрукты, орехи</c:v>
                </c:pt>
                <c:pt idx="20">
                  <c:v>сладкие газированные напитки</c:v>
                </c:pt>
                <c:pt idx="21">
                  <c:v>минеральная вода</c:v>
                </c:pt>
              </c:strCache>
            </c:strRef>
          </c:cat>
          <c:val>
            <c:numRef>
              <c:f>Лист1!$E$2:$E$23</c:f>
              <c:numCache>
                <c:formatCode>0.0</c:formatCode>
                <c:ptCount val="22"/>
                <c:pt idx="1">
                  <c:v>2.1</c:v>
                </c:pt>
                <c:pt idx="3">
                  <c:v>3.5</c:v>
                </c:pt>
                <c:pt idx="4">
                  <c:v>6.9</c:v>
                </c:pt>
                <c:pt idx="5">
                  <c:v>44.3</c:v>
                </c:pt>
                <c:pt idx="6">
                  <c:v>3.5</c:v>
                </c:pt>
                <c:pt idx="7">
                  <c:v>83.6</c:v>
                </c:pt>
                <c:pt idx="8">
                  <c:v>12.7</c:v>
                </c:pt>
                <c:pt idx="9">
                  <c:v>50.6</c:v>
                </c:pt>
                <c:pt idx="10">
                  <c:v>84.8</c:v>
                </c:pt>
                <c:pt idx="11">
                  <c:v>2.5</c:v>
                </c:pt>
                <c:pt idx="12">
                  <c:v>5.6</c:v>
                </c:pt>
                <c:pt idx="13">
                  <c:v>6.2</c:v>
                </c:pt>
                <c:pt idx="14">
                  <c:v>4.4000000000000004</c:v>
                </c:pt>
                <c:pt idx="15">
                  <c:v>5.8</c:v>
                </c:pt>
                <c:pt idx="16">
                  <c:v>2.2999999999999998</c:v>
                </c:pt>
                <c:pt idx="17">
                  <c:v>6.8</c:v>
                </c:pt>
                <c:pt idx="18">
                  <c:v>5</c:v>
                </c:pt>
                <c:pt idx="19">
                  <c:v>28.5</c:v>
                </c:pt>
                <c:pt idx="20">
                  <c:v>27.8</c:v>
                </c:pt>
                <c:pt idx="21">
                  <c:v>49.8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100"/>
        <c:axId val="433495184"/>
        <c:axId val="433495576"/>
      </c:barChart>
      <c:catAx>
        <c:axId val="433495184"/>
        <c:scaling>
          <c:orientation val="maxMin"/>
        </c:scaling>
        <c:delete val="0"/>
        <c:axPos val="l"/>
        <c:numFmt formatCode="General" sourceLinked="0"/>
        <c:majorTickMark val="in"/>
        <c:minorTickMark val="out"/>
        <c:tickLblPos val="nextTo"/>
        <c:txPr>
          <a:bodyPr rot="0" vert="horz"/>
          <a:lstStyle/>
          <a:p>
            <a:pPr>
              <a:defRPr sz="9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433495576"/>
        <c:crosses val="autoZero"/>
        <c:auto val="1"/>
        <c:lblAlgn val="ctr"/>
        <c:lblOffset val="100"/>
        <c:noMultiLvlLbl val="0"/>
      </c:catAx>
      <c:valAx>
        <c:axId val="433495576"/>
        <c:scaling>
          <c:orientation val="minMax"/>
          <c:max val="110"/>
          <c:min val="0"/>
        </c:scaling>
        <c:delete val="0"/>
        <c:axPos val="t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4334951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1159676255125706E-2"/>
          <c:y val="0.9028926390218438"/>
          <c:w val="0.94794258772112661"/>
          <c:h val="6.9192797252022292E-2"/>
        </c:manualLayout>
      </c:layout>
      <c:overlay val="0"/>
      <c:txPr>
        <a:bodyPr/>
        <a:lstStyle/>
        <a:p>
          <a:pPr>
            <a:defRPr sz="1100"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757952820057031"/>
          <c:y val="0"/>
          <c:w val="0.78450172203088542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9"/>
          <c:dPt>
            <c:idx val="2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3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4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Lbls>
            <c:dLbl>
              <c:idx val="1"/>
              <c:layout>
                <c:manualLayout>
                  <c:x val="7.4755991164380434E-2"/>
                  <c:y val="-8.59571158760137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7.9028528420589435E-3"/>
                  <c:y val="-2.33737918009110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3.9800860906522373E-3"/>
                  <c:y val="-2.41439840017775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выраженный дефицит массты</c:v>
                </c:pt>
                <c:pt idx="1">
                  <c:v>недостаточная масса тела</c:v>
                </c:pt>
                <c:pt idx="2">
                  <c:v>норма</c:v>
                </c:pt>
                <c:pt idx="3">
                  <c:v>избыточная масса тела (предожирение)</c:v>
                </c:pt>
                <c:pt idx="4">
                  <c:v>ожирение первой степени</c:v>
                </c:pt>
                <c:pt idx="5">
                  <c:v>ожирение второй степени</c:v>
                </c:pt>
                <c:pt idx="6">
                  <c:v>ожирение третьей степени</c:v>
                </c:pt>
                <c:pt idx="7">
                  <c:v>не определено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0.1</c:v>
                </c:pt>
                <c:pt idx="1">
                  <c:v>1.3</c:v>
                </c:pt>
                <c:pt idx="2">
                  <c:v>33.5</c:v>
                </c:pt>
                <c:pt idx="3">
                  <c:v>35.700000000000003</c:v>
                </c:pt>
                <c:pt idx="4">
                  <c:v>19</c:v>
                </c:pt>
                <c:pt idx="5">
                  <c:v>5.9</c:v>
                </c:pt>
                <c:pt idx="6">
                  <c:v>3.7</c:v>
                </c:pt>
                <c:pt idx="7">
                  <c:v>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143494489950823"/>
          <c:y val="3.402087994152287E-2"/>
          <c:w val="0.88196819937896631"/>
          <c:h val="0.682192995085769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юноши в возрасте 14-18 лет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2.8667296246271203E-2"/>
                  <c:y val="2.51170017182402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6596855721525434E-2"/>
                  <c:y val="-7.535100515472165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худощавость (&lt; -2)</c:v>
                </c:pt>
                <c:pt idx="1">
                  <c:v>норма (-2, +1)</c:v>
                </c:pt>
                <c:pt idx="2">
                  <c:v>избыточная масса тела, включая ожирение (&gt; +1)</c:v>
                </c:pt>
                <c:pt idx="3">
                  <c:v>ожирение (&gt; +2)</c:v>
                </c:pt>
                <c:pt idx="4">
                  <c:v>выраженное ожирение   (&gt; +3)</c:v>
                </c:pt>
              </c:strCache>
            </c:strRef>
          </c:cat>
          <c:val>
            <c:numRef>
              <c:f>Лист1!$B$2:$B$6</c:f>
              <c:numCache>
                <c:formatCode>###\ ###\ ###\ ###\ ###\ ##0.0</c:formatCode>
                <c:ptCount val="5"/>
                <c:pt idx="1">
                  <c:v>79.155991656791798</c:v>
                </c:pt>
                <c:pt idx="2">
                  <c:v>20.844008343208099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девушки в возрасте 14-18 лет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5440253279661059E-3"/>
                  <c:y val="5.023400343647956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худощавость (&lt; -2)</c:v>
                </c:pt>
                <c:pt idx="1">
                  <c:v>норма (-2, +1)</c:v>
                </c:pt>
                <c:pt idx="2">
                  <c:v>избыточная масса тела, включая ожирение (&gt; +1)</c:v>
                </c:pt>
                <c:pt idx="3">
                  <c:v>ожирение (&gt; +2)</c:v>
                </c:pt>
                <c:pt idx="4">
                  <c:v>выраженное ожирение   (&gt; +3)</c:v>
                </c:pt>
              </c:strCache>
            </c:strRef>
          </c:cat>
          <c:val>
            <c:numRef>
              <c:f>Лист1!$C$2:$C$6</c:f>
              <c:numCache>
                <c:formatCode>###\ ###\ ###\ ###\ ###\ ##0.0</c:formatCode>
                <c:ptCount val="5"/>
                <c:pt idx="0">
                  <c:v>6.7340829870578798</c:v>
                </c:pt>
                <c:pt idx="1">
                  <c:v>93.265917012941998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дети в возрасте 3-13 лет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1.0561635459152547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0176101311864423E-3"/>
                  <c:y val="-5.023400343648141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526415196779663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худощавость (&lt; -2)</c:v>
                </c:pt>
                <c:pt idx="1">
                  <c:v>норма (-2, +1)</c:v>
                </c:pt>
                <c:pt idx="2">
                  <c:v>избыточная масса тела, включая ожирение (&gt; +1)</c:v>
                </c:pt>
                <c:pt idx="3">
                  <c:v>ожирение (&gt; +2)</c:v>
                </c:pt>
                <c:pt idx="4">
                  <c:v>выраженное ожирение   (&gt; +3)</c:v>
                </c:pt>
              </c:strCache>
            </c:strRef>
          </c:cat>
          <c:val>
            <c:numRef>
              <c:f>Лист1!$D$2:$D$6</c:f>
              <c:numCache>
                <c:formatCode>###\ ###\ ###\ ###\ ###\ ##0.0</c:formatCode>
                <c:ptCount val="5"/>
                <c:pt idx="0">
                  <c:v>4.8216195721424997</c:v>
                </c:pt>
                <c:pt idx="1">
                  <c:v>66.9164018207927</c:v>
                </c:pt>
                <c:pt idx="2">
                  <c:v>28.261978607064801</c:v>
                </c:pt>
                <c:pt idx="3">
                  <c:v>8.7992628773123194</c:v>
                </c:pt>
                <c:pt idx="4">
                  <c:v>5.5497387593206096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9947888"/>
        <c:axId val="439948280"/>
      </c:barChart>
      <c:catAx>
        <c:axId val="439947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439948280"/>
        <c:crosses val="autoZero"/>
        <c:auto val="1"/>
        <c:lblAlgn val="ctr"/>
        <c:lblOffset val="100"/>
        <c:noMultiLvlLbl val="0"/>
      </c:catAx>
      <c:valAx>
        <c:axId val="439948280"/>
        <c:scaling>
          <c:orientation val="minMax"/>
        </c:scaling>
        <c:delete val="0"/>
        <c:axPos val="l"/>
        <c:numFmt formatCode="###\ ###\ ###\ ###\ ###\ ##0.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4399478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2177601325467429E-2"/>
          <c:y val="0.88789906366981941"/>
          <c:w val="0.97111826334873697"/>
          <c:h val="8.3799613000401868E-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autoTitleDeleted val="1"/>
    <c:view3D>
      <c:rotX val="15"/>
      <c:rotY val="20"/>
      <c:depthPercent val="6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1.770873986461145E-2"/>
                  <c:y val="4.18294466520462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1538178000990574E-2"/>
                  <c:y val="-2.1059019976221546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t>35.6</a:t>
                    </a:r>
                    <a:endParaRPr lang="en-US" sz="16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5232694942727165E-3"/>
                  <c:y val="5.08448071979825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538178000990544E-2"/>
                  <c:y val="-1.579426498216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2966222859972982E-3"/>
                  <c:y val="-2.6323774970276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3186489143989193E-2"/>
                  <c:y val="-1.05295099881108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2.0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менее 200</c:v>
                </c:pt>
                <c:pt idx="1">
                  <c:v>200-500</c:v>
                </c:pt>
                <c:pt idx="2">
                  <c:v>501-1000</c:v>
                </c:pt>
                <c:pt idx="3">
                  <c:v>1001-1500</c:v>
                </c:pt>
                <c:pt idx="4">
                  <c:v>1501-2000</c:v>
                </c:pt>
                <c:pt idx="5">
                  <c:v>более 2000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3.5</c:v>
                </c:pt>
                <c:pt idx="1">
                  <c:v>35.6</c:v>
                </c:pt>
                <c:pt idx="2">
                  <c:v>23.1</c:v>
                </c:pt>
                <c:pt idx="3">
                  <c:v>11.9</c:v>
                </c:pt>
                <c:pt idx="4">
                  <c:v>6.5</c:v>
                </c:pt>
                <c:pt idx="5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0"/>
                  <c:y val="7.2480531082543343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29.0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5222895461757813E-3"/>
                  <c:y val="4.83203540550288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менее 200</c:v>
                </c:pt>
                <c:pt idx="1">
                  <c:v>200-500</c:v>
                </c:pt>
                <c:pt idx="2">
                  <c:v>501-1000</c:v>
                </c:pt>
                <c:pt idx="3">
                  <c:v>1001-1500</c:v>
                </c:pt>
                <c:pt idx="4">
                  <c:v>1501-2000</c:v>
                </c:pt>
                <c:pt idx="5">
                  <c:v>более 2000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0.6</c:v>
                </c:pt>
                <c:pt idx="1">
                  <c:v>29</c:v>
                </c:pt>
                <c:pt idx="2">
                  <c:v>40.4</c:v>
                </c:pt>
                <c:pt idx="3">
                  <c:v>16.8</c:v>
                </c:pt>
                <c:pt idx="4">
                  <c:v>8.6999999999999993</c:v>
                </c:pt>
                <c:pt idx="5">
                  <c:v>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shape val="pyramid"/>
        <c:axId val="433496752"/>
        <c:axId val="433497144"/>
        <c:axId val="0"/>
      </c:bar3DChart>
      <c:catAx>
        <c:axId val="433496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anchor="ctr" anchorCtr="0"/>
          <a:lstStyle/>
          <a:p>
            <a:pPr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433497144"/>
        <c:crosses val="autoZero"/>
        <c:auto val="1"/>
        <c:lblAlgn val="ctr"/>
        <c:lblOffset val="100"/>
        <c:noMultiLvlLbl val="0"/>
      </c:catAx>
      <c:valAx>
        <c:axId val="433497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43349675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22178477690289"/>
          <c:y val="0.10625"/>
          <c:w val="0.53749999999999998"/>
          <c:h val="0.8062500000000000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1.3876558398950054E-2"/>
                  <c:y val="-0.2848127460629921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800" b="1">
                      <a:solidFill>
                        <a:schemeClr val="accent1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8073326771653542E-3"/>
                  <c:y val="-8.67576279527559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800" b="1">
                      <a:solidFill>
                        <a:schemeClr val="accent1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1694553805774278E-2"/>
                  <c:y val="1.280905511811023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800" b="1">
                      <a:solidFill>
                        <a:schemeClr val="accent1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3 раза</c:v>
                </c:pt>
                <c:pt idx="1">
                  <c:v>4 раза</c:v>
                </c:pt>
                <c:pt idx="2">
                  <c:v>более 4 раз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0.55200000000000005</c:v>
                </c:pt>
                <c:pt idx="1">
                  <c:v>0.39600000000000002</c:v>
                </c:pt>
                <c:pt idx="2">
                  <c:v>5.1999999999999998E-2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041845925165402E-2"/>
          <c:y val="4.1149851183984912E-2"/>
          <c:w val="0.74355100777332983"/>
          <c:h val="0.65640005335230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 респонденты 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21633994690245E-2"/>
                  <c:y val="-2.39707870974669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+mn-lt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Фрукты</c:v>
                </c:pt>
                <c:pt idx="1">
                  <c:v>Бутерброды</c:v>
                </c:pt>
                <c:pt idx="2">
                  <c:v>Молочные продукты</c:v>
                </c:pt>
                <c:pt idx="3">
                  <c:v>Воду</c:v>
                </c:pt>
                <c:pt idx="4">
                  <c:v>Другие продукты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49.2</c:v>
                </c:pt>
                <c:pt idx="1">
                  <c:v>8.1</c:v>
                </c:pt>
                <c:pt idx="2">
                  <c:v>2.6</c:v>
                </c:pt>
                <c:pt idx="3">
                  <c:v>21.2</c:v>
                </c:pt>
                <c:pt idx="4">
                  <c:v>5.7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 городских населенных пунктах 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3.19610494632892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0408498672561284E-3"/>
                  <c:y val="-1.0653683154429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2669990072787094E-3"/>
                  <c:y val="-1.2247867520892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1116650121312687E-3"/>
                  <c:y val="2.44957350417854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+mn-lt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Фрукты</c:v>
                </c:pt>
                <c:pt idx="1">
                  <c:v>Бутерброды</c:v>
                </c:pt>
                <c:pt idx="2">
                  <c:v>Молочные продукты</c:v>
                </c:pt>
                <c:pt idx="3">
                  <c:v>Воду</c:v>
                </c:pt>
                <c:pt idx="4">
                  <c:v>Другие продукты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48.6</c:v>
                </c:pt>
                <c:pt idx="1">
                  <c:v>6</c:v>
                </c:pt>
                <c:pt idx="2">
                  <c:v>3</c:v>
                </c:pt>
                <c:pt idx="3">
                  <c:v>14.9</c:v>
                </c:pt>
                <c:pt idx="4">
                  <c:v>6.8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 сельских населенных пунктах 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1.3683824402652579E-2"/>
                  <c:y val="-5.32684157721487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0408498672561284E-3"/>
                  <c:y val="-7.99026236582231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520424933628064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5339980145575228E-3"/>
                  <c:y val="-4.89914700835709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216339946902451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+mn-lt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Фрукты</c:v>
                </c:pt>
                <c:pt idx="1">
                  <c:v>Бутерброды</c:v>
                </c:pt>
                <c:pt idx="2">
                  <c:v>Молочные продукты</c:v>
                </c:pt>
                <c:pt idx="3">
                  <c:v>Воду</c:v>
                </c:pt>
                <c:pt idx="4">
                  <c:v>Другие продукты</c:v>
                </c:pt>
              </c:strCache>
            </c: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52.6</c:v>
                </c:pt>
                <c:pt idx="1">
                  <c:v>19.8</c:v>
                </c:pt>
                <c:pt idx="2">
                  <c:v>0</c:v>
                </c:pt>
                <c:pt idx="3">
                  <c:v>56.3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34908328"/>
        <c:axId val="434908720"/>
        <c:axId val="0"/>
      </c:bar3DChart>
      <c:catAx>
        <c:axId val="434908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434908720"/>
        <c:crosses val="autoZero"/>
        <c:auto val="1"/>
        <c:lblAlgn val="ctr"/>
        <c:lblOffset val="100"/>
        <c:noMultiLvlLbl val="0"/>
      </c:catAx>
      <c:valAx>
        <c:axId val="434908720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400" b="0"/>
            </a:pPr>
            <a:endParaRPr lang="ru-RU"/>
          </a:p>
        </c:txPr>
        <c:crossAx val="4349083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7.2416908873924376E-3"/>
          <c:y val="0.7992873477021073"/>
          <c:w val="0.94523278775476538"/>
          <c:h val="0.15144189225888482"/>
        </c:manualLayout>
      </c:layout>
      <c:overlay val="0"/>
      <c:txPr>
        <a:bodyPr/>
        <a:lstStyle/>
        <a:p>
          <a:pPr>
            <a:defRPr sz="1400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8939744167593611E-3"/>
          <c:y val="0.11202203890151277"/>
          <c:w val="0.3679008253147365"/>
          <c:h val="0.5508265897857331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explosion val="25"/>
          <c:dLbls>
            <c:dLbl>
              <c:idx val="0"/>
              <c:layout>
                <c:manualLayout>
                  <c:x val="-2.2027928918533526E-2"/>
                  <c:y val="-3.6616972237782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8734816180210503E-3"/>
                  <c:y val="-7.30451527267065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170717542460298E-2"/>
                  <c:y val="8.1560844310406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9504178841700067E-3"/>
                  <c:y val="-8.66415693349233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пользуются буфетом/столовой постоянно</c:v>
                </c:pt>
                <c:pt idx="1">
                  <c:v>пользуются буфетом/столовой иногда</c:v>
                </c:pt>
                <c:pt idx="2">
                  <c:v>не пользуются буфетом/столовой</c:v>
                </c:pt>
                <c:pt idx="3">
                  <c:v>находятся в отпуске по уходу за ребенком до 1.5 лет, работают (обучаются) на дому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16.600000000000001</c:v>
                </c:pt>
                <c:pt idx="1">
                  <c:v>11.5</c:v>
                </c:pt>
                <c:pt idx="2">
                  <c:v>69.3</c:v>
                </c:pt>
                <c:pt idx="3">
                  <c:v>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35738659675635642"/>
          <c:y val="0.52942106531586153"/>
          <c:w val="0.30234425632577533"/>
          <c:h val="0.43305868907230938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6365379464213925"/>
          <c:y val="9.2419444977494089E-2"/>
          <c:w val="0.35914825295439518"/>
          <c:h val="0.5389449229544073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  <a:bevelB prst="angle"/>
            </a:sp3d>
          </c:spPr>
          <c:explosion val="25"/>
          <c:dLbls>
            <c:dLbl>
              <c:idx val="0"/>
              <c:layout>
                <c:manualLayout>
                  <c:x val="-2.2027928918533526E-2"/>
                  <c:y val="-3.6616972237782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8734816180210503E-3"/>
                  <c:y val="-7.30451527267065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9772157447060719E-2"/>
                  <c:y val="-5.62665220658457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9504178841700067E-3"/>
                  <c:y val="-8.66415693349233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пользуются буфетом/столовой постоянно</c:v>
                </c:pt>
                <c:pt idx="1">
                  <c:v>пользуются буфетом/столовой иногда</c:v>
                </c:pt>
                <c:pt idx="2">
                  <c:v>не пользуются буфетом/столовой</c:v>
                </c:pt>
                <c:pt idx="3">
                  <c:v>находятся в отпуске по уходу за ребенком до 1.5 лет, работают (обучаются) на дому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20.100000000000001</c:v>
                </c:pt>
                <c:pt idx="1">
                  <c:v>6.8</c:v>
                </c:pt>
                <c:pt idx="2">
                  <c:v>68.8</c:v>
                </c:pt>
                <c:pt idx="3">
                  <c:v>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058F76-BF93-435C-B684-2F96DB614FFF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4D6264-E217-41FF-858C-713BCC9322A6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Цель</a:t>
          </a:r>
          <a:endParaRPr lang="ru-RU" sz="40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B8588B-BCDF-48A4-88DA-BB3EEA484E0E}" type="parTrans" cxnId="{C6668EF7-CEB7-465C-A699-3EE5FCB493A1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089C46-D0E1-4EF3-9369-01AEEF33E4B8}" type="sibTrans" cxnId="{C6668EF7-CEB7-465C-A699-3EE5FCB493A1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491FB0-1853-44C7-80D2-BF775FB28C0B}">
      <dgm:prSet phldrT="[Текст]" custT="1"/>
      <dgm:spPr/>
      <dgm:t>
        <a:bodyPr/>
        <a:lstStyle/>
        <a:p>
          <a:pPr algn="just"/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получение статистической информации для выработки и оценки эффективности мероприятий: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4B7615-3020-4C8F-8290-115B07D4B677}" type="parTrans" cxnId="{6E9A78D6-4364-4F89-BD3C-E38E8AB9EA84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436C85-D724-482C-829B-DC4E9148038D}" type="sibTrans" cxnId="{6E9A78D6-4364-4F89-BD3C-E38E8AB9EA84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77E47D-E616-4A69-BECC-7BF32CD2632E}" type="pres">
      <dgm:prSet presAssocID="{1C058F76-BF93-435C-B684-2F96DB614FF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F9A7E67-F2E4-4FBB-A8FC-5E29310DEE20}" type="pres">
      <dgm:prSet presAssocID="{BE4D6264-E217-41FF-858C-713BCC9322A6}" presName="thickLine" presStyleLbl="alignNode1" presStyleIdx="0" presStyleCnt="1"/>
      <dgm:spPr/>
      <dgm:t>
        <a:bodyPr/>
        <a:lstStyle/>
        <a:p>
          <a:endParaRPr lang="ru-RU"/>
        </a:p>
      </dgm:t>
    </dgm:pt>
    <dgm:pt modelId="{C15E954D-4B81-4882-A144-8C7828E63FF3}" type="pres">
      <dgm:prSet presAssocID="{BE4D6264-E217-41FF-858C-713BCC9322A6}" presName="horz1" presStyleCnt="0"/>
      <dgm:spPr/>
      <dgm:t>
        <a:bodyPr/>
        <a:lstStyle/>
        <a:p>
          <a:endParaRPr lang="ru-RU"/>
        </a:p>
      </dgm:t>
    </dgm:pt>
    <dgm:pt modelId="{2B8D2356-5130-4869-ACCE-F965CC8DE57F}" type="pres">
      <dgm:prSet presAssocID="{BE4D6264-E217-41FF-858C-713BCC9322A6}" presName="tx1" presStyleLbl="revTx" presStyleIdx="0" presStyleCnt="2"/>
      <dgm:spPr/>
      <dgm:t>
        <a:bodyPr/>
        <a:lstStyle/>
        <a:p>
          <a:endParaRPr lang="ru-RU"/>
        </a:p>
      </dgm:t>
    </dgm:pt>
    <dgm:pt modelId="{EC2611D6-33D0-4302-B14C-B3EBD315FC0D}" type="pres">
      <dgm:prSet presAssocID="{BE4D6264-E217-41FF-858C-713BCC9322A6}" presName="vert1" presStyleCnt="0"/>
      <dgm:spPr/>
      <dgm:t>
        <a:bodyPr/>
        <a:lstStyle/>
        <a:p>
          <a:endParaRPr lang="ru-RU"/>
        </a:p>
      </dgm:t>
    </dgm:pt>
    <dgm:pt modelId="{F79BB233-ACBF-4995-B38B-FC8C76143F20}" type="pres">
      <dgm:prSet presAssocID="{ED491FB0-1853-44C7-80D2-BF775FB28C0B}" presName="vertSpace2a" presStyleCnt="0"/>
      <dgm:spPr/>
      <dgm:t>
        <a:bodyPr/>
        <a:lstStyle/>
        <a:p>
          <a:endParaRPr lang="ru-RU"/>
        </a:p>
      </dgm:t>
    </dgm:pt>
    <dgm:pt modelId="{DBE703BD-B348-4171-8231-31FE2F2694E9}" type="pres">
      <dgm:prSet presAssocID="{ED491FB0-1853-44C7-80D2-BF775FB28C0B}" presName="horz2" presStyleCnt="0"/>
      <dgm:spPr/>
      <dgm:t>
        <a:bodyPr/>
        <a:lstStyle/>
        <a:p>
          <a:endParaRPr lang="ru-RU"/>
        </a:p>
      </dgm:t>
    </dgm:pt>
    <dgm:pt modelId="{E8746F15-C2C8-401C-83EE-27E6503766AC}" type="pres">
      <dgm:prSet presAssocID="{ED491FB0-1853-44C7-80D2-BF775FB28C0B}" presName="horzSpace2" presStyleCnt="0"/>
      <dgm:spPr/>
      <dgm:t>
        <a:bodyPr/>
        <a:lstStyle/>
        <a:p>
          <a:endParaRPr lang="ru-RU"/>
        </a:p>
      </dgm:t>
    </dgm:pt>
    <dgm:pt modelId="{ACC55059-8E64-4697-9467-26FFBACBA28C}" type="pres">
      <dgm:prSet presAssocID="{ED491FB0-1853-44C7-80D2-BF775FB28C0B}" presName="tx2" presStyleLbl="revTx" presStyleIdx="1" presStyleCnt="2" custScaleX="110536" custScaleY="44114" custLinFactNeighborX="-203" custLinFactNeighborY="-3276"/>
      <dgm:spPr/>
      <dgm:t>
        <a:bodyPr/>
        <a:lstStyle/>
        <a:p>
          <a:endParaRPr lang="ru-RU"/>
        </a:p>
      </dgm:t>
    </dgm:pt>
    <dgm:pt modelId="{F05530ED-D6BD-4262-AA6E-D6355C53DD49}" type="pres">
      <dgm:prSet presAssocID="{ED491FB0-1853-44C7-80D2-BF775FB28C0B}" presName="vert2" presStyleCnt="0"/>
      <dgm:spPr/>
      <dgm:t>
        <a:bodyPr/>
        <a:lstStyle/>
        <a:p>
          <a:endParaRPr lang="ru-RU"/>
        </a:p>
      </dgm:t>
    </dgm:pt>
    <dgm:pt modelId="{889E7A1F-F6D3-494D-A2D8-395810D60DC3}" type="pres">
      <dgm:prSet presAssocID="{ED491FB0-1853-44C7-80D2-BF775FB28C0B}" presName="thinLine2b" presStyleLbl="callout" presStyleIdx="0" presStyleCnt="1" custLinFactY="700000" custLinFactNeighborX="153" custLinFactNeighborY="793596"/>
      <dgm:spPr/>
      <dgm:t>
        <a:bodyPr/>
        <a:lstStyle/>
        <a:p>
          <a:endParaRPr lang="ru-RU"/>
        </a:p>
      </dgm:t>
    </dgm:pt>
    <dgm:pt modelId="{2F40572C-E7F8-4307-8B63-A22A4887FCF3}" type="pres">
      <dgm:prSet presAssocID="{ED491FB0-1853-44C7-80D2-BF775FB28C0B}" presName="vertSpace2b" presStyleCnt="0"/>
      <dgm:spPr/>
      <dgm:t>
        <a:bodyPr/>
        <a:lstStyle/>
        <a:p>
          <a:endParaRPr lang="ru-RU"/>
        </a:p>
      </dgm:t>
    </dgm:pt>
  </dgm:ptLst>
  <dgm:cxnLst>
    <dgm:cxn modelId="{6E9A78D6-4364-4F89-BD3C-E38E8AB9EA84}" srcId="{BE4D6264-E217-41FF-858C-713BCC9322A6}" destId="{ED491FB0-1853-44C7-80D2-BF775FB28C0B}" srcOrd="0" destOrd="0" parTransId="{1E4B7615-3020-4C8F-8290-115B07D4B677}" sibTransId="{04436C85-D724-482C-829B-DC4E9148038D}"/>
    <dgm:cxn modelId="{C1364D07-8B5C-4D74-A409-EA2D03DF253A}" type="presOf" srcId="{ED491FB0-1853-44C7-80D2-BF775FB28C0B}" destId="{ACC55059-8E64-4697-9467-26FFBACBA28C}" srcOrd="0" destOrd="0" presId="urn:microsoft.com/office/officeart/2008/layout/LinedList"/>
    <dgm:cxn modelId="{C6668EF7-CEB7-465C-A699-3EE5FCB493A1}" srcId="{1C058F76-BF93-435C-B684-2F96DB614FFF}" destId="{BE4D6264-E217-41FF-858C-713BCC9322A6}" srcOrd="0" destOrd="0" parTransId="{F0B8588B-BCDF-48A4-88DA-BB3EEA484E0E}" sibTransId="{85089C46-D0E1-4EF3-9369-01AEEF33E4B8}"/>
    <dgm:cxn modelId="{444C8118-9DC3-4E94-8EE2-205CD7A6EBBA}" type="presOf" srcId="{BE4D6264-E217-41FF-858C-713BCC9322A6}" destId="{2B8D2356-5130-4869-ACCE-F965CC8DE57F}" srcOrd="0" destOrd="0" presId="urn:microsoft.com/office/officeart/2008/layout/LinedList"/>
    <dgm:cxn modelId="{C17103ED-987C-4673-807F-036975DBBA8D}" type="presOf" srcId="{1C058F76-BF93-435C-B684-2F96DB614FFF}" destId="{B677E47D-E616-4A69-BECC-7BF32CD2632E}" srcOrd="0" destOrd="0" presId="urn:microsoft.com/office/officeart/2008/layout/LinedList"/>
    <dgm:cxn modelId="{AB60F697-081C-4EDD-BC3E-3FD5BCEE0CA5}" type="presParOf" srcId="{B677E47D-E616-4A69-BECC-7BF32CD2632E}" destId="{DF9A7E67-F2E4-4FBB-A8FC-5E29310DEE20}" srcOrd="0" destOrd="0" presId="urn:microsoft.com/office/officeart/2008/layout/LinedList"/>
    <dgm:cxn modelId="{AA5A8AEC-0ABA-42D5-A061-F74D90EEA56F}" type="presParOf" srcId="{B677E47D-E616-4A69-BECC-7BF32CD2632E}" destId="{C15E954D-4B81-4882-A144-8C7828E63FF3}" srcOrd="1" destOrd="0" presId="urn:microsoft.com/office/officeart/2008/layout/LinedList"/>
    <dgm:cxn modelId="{071298A9-32AD-4F6D-8C44-57ED8CD9C9E0}" type="presParOf" srcId="{C15E954D-4B81-4882-A144-8C7828E63FF3}" destId="{2B8D2356-5130-4869-ACCE-F965CC8DE57F}" srcOrd="0" destOrd="0" presId="urn:microsoft.com/office/officeart/2008/layout/LinedList"/>
    <dgm:cxn modelId="{D74EA854-AED8-45D1-9E3C-3BE15B5D87F7}" type="presParOf" srcId="{C15E954D-4B81-4882-A144-8C7828E63FF3}" destId="{EC2611D6-33D0-4302-B14C-B3EBD315FC0D}" srcOrd="1" destOrd="0" presId="urn:microsoft.com/office/officeart/2008/layout/LinedList"/>
    <dgm:cxn modelId="{3EC1ABD5-F87D-433D-B396-40DE67727E2A}" type="presParOf" srcId="{EC2611D6-33D0-4302-B14C-B3EBD315FC0D}" destId="{F79BB233-ACBF-4995-B38B-FC8C76143F20}" srcOrd="0" destOrd="0" presId="urn:microsoft.com/office/officeart/2008/layout/LinedList"/>
    <dgm:cxn modelId="{984E2EFA-4F0F-4852-8A46-74C48359CCC3}" type="presParOf" srcId="{EC2611D6-33D0-4302-B14C-B3EBD315FC0D}" destId="{DBE703BD-B348-4171-8231-31FE2F2694E9}" srcOrd="1" destOrd="0" presId="urn:microsoft.com/office/officeart/2008/layout/LinedList"/>
    <dgm:cxn modelId="{4A305961-D50C-42AA-903C-E7EA442256A7}" type="presParOf" srcId="{DBE703BD-B348-4171-8231-31FE2F2694E9}" destId="{E8746F15-C2C8-401C-83EE-27E6503766AC}" srcOrd="0" destOrd="0" presId="urn:microsoft.com/office/officeart/2008/layout/LinedList"/>
    <dgm:cxn modelId="{5F0950EA-8979-4C80-9E55-BD3C56E38B3C}" type="presParOf" srcId="{DBE703BD-B348-4171-8231-31FE2F2694E9}" destId="{ACC55059-8E64-4697-9467-26FFBACBA28C}" srcOrd="1" destOrd="0" presId="urn:microsoft.com/office/officeart/2008/layout/LinedList"/>
    <dgm:cxn modelId="{075AA9C2-43DE-4F6C-B99A-8EF5BC787AC0}" type="presParOf" srcId="{DBE703BD-B348-4171-8231-31FE2F2694E9}" destId="{F05530ED-D6BD-4262-AA6E-D6355C53DD49}" srcOrd="2" destOrd="0" presId="urn:microsoft.com/office/officeart/2008/layout/LinedList"/>
    <dgm:cxn modelId="{C8D00B59-4AF0-435B-8EE3-F375FFDBE763}" type="presParOf" srcId="{EC2611D6-33D0-4302-B14C-B3EBD315FC0D}" destId="{889E7A1F-F6D3-494D-A2D8-395810D60DC3}" srcOrd="2" destOrd="0" presId="urn:microsoft.com/office/officeart/2008/layout/LinedList"/>
    <dgm:cxn modelId="{68503E6F-7BC1-4304-B34B-31F5824DDA50}" type="presParOf" srcId="{EC2611D6-33D0-4302-B14C-B3EBD315FC0D}" destId="{2F40572C-E7F8-4307-8B63-A22A4887FCF3}" srcOrd="3" destOrd="0" presId="urn:microsoft.com/office/officeart/2008/layout/Lin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4829F5-3BED-441C-8FC5-49E71CC033E1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FAB2EB-A46E-49CA-9A4B-5DEEC92D6666}" type="pres">
      <dgm:prSet presAssocID="{344829F5-3BED-441C-8FC5-49E71CC033E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6E4B8AF5-EBE7-451F-8FB1-11C087C3871D}" type="presOf" srcId="{344829F5-3BED-441C-8FC5-49E71CC033E1}" destId="{6EFAB2EB-A46E-49CA-9A4B-5DEEC92D6666}" srcOrd="0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0.15224</cdr:x>
      <cdr:y>0.09014</cdr:y>
    </cdr:from>
    <cdr:to>
      <cdr:x>0.23056</cdr:x>
      <cdr:y>0.15267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55948" y="532384"/>
          <a:ext cx="697627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2013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0.38656</cdr:x>
      <cdr:y>0.69046</cdr:y>
    </cdr:from>
    <cdr:to>
      <cdr:x>0.62942</cdr:x>
      <cdr:y>0.72796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443004" y="4078109"/>
          <a:ext cx="2163114" cy="2214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50" dirty="0"/>
            <a:t>и</a:t>
          </a:r>
          <a:r>
            <a:rPr lang="ru-RU" sz="1050" dirty="0" smtClean="0"/>
            <a:t>спользование поваренной соли</a:t>
          </a:r>
          <a:endParaRPr lang="ru-RU" sz="1050" dirty="0"/>
        </a:p>
      </cdr:txBody>
    </cdr:sp>
  </cdr:relSizeAnchor>
  <cdr:relSizeAnchor xmlns:cdr="http://schemas.openxmlformats.org/drawingml/2006/chartDrawing">
    <cdr:from>
      <cdr:x>0.43161</cdr:x>
      <cdr:y>0.4128</cdr:y>
    </cdr:from>
    <cdr:to>
      <cdr:x>0.53764</cdr:x>
      <cdr:y>0.57153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722257" y="237800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0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0.14864</cdr:x>
      <cdr:y>0.38095</cdr:y>
    </cdr:from>
    <cdr:to>
      <cdr:x>0.22157</cdr:x>
      <cdr:y>0.50595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20081" y="576064"/>
          <a:ext cx="647686" cy="1890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 smtClean="0">
              <a:solidFill>
                <a:schemeClr val="tx1"/>
              </a:solidFill>
            </a:rPr>
            <a:t>1</a:t>
          </a:r>
          <a:r>
            <a:rPr lang="ru-RU" sz="1200" b="1" dirty="0" smtClean="0">
              <a:solidFill>
                <a:schemeClr val="tx1"/>
              </a:solidFill>
            </a:rPr>
            <a:t>1.9</a:t>
          </a:r>
          <a:r>
            <a:rPr lang="en-US" sz="1200" b="1" dirty="0" smtClean="0">
              <a:solidFill>
                <a:schemeClr val="tx1"/>
              </a:solidFill>
            </a:rPr>
            <a:t>%</a:t>
          </a:r>
          <a:endParaRPr lang="ru-RU" sz="12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0.46486</cdr:x>
      <cdr:y>0.19048</cdr:y>
    </cdr:from>
    <cdr:to>
      <cdr:x>0.53779</cdr:x>
      <cdr:y>0.31548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128393" y="288032"/>
          <a:ext cx="647685" cy="1890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chemeClr val="tx1"/>
              </a:solidFill>
            </a:rPr>
            <a:t>2</a:t>
          </a:r>
          <a:r>
            <a:rPr lang="ru-RU" sz="1200" b="1" dirty="0" smtClean="0">
              <a:solidFill>
                <a:schemeClr val="tx1"/>
              </a:solidFill>
            </a:rPr>
            <a:t>0.</a:t>
          </a:r>
          <a:r>
            <a:rPr lang="ru-RU" sz="1200" b="1" dirty="0">
              <a:solidFill>
                <a:schemeClr val="tx1"/>
              </a:solidFill>
            </a:rPr>
            <a:t>6</a:t>
          </a:r>
          <a:r>
            <a:rPr lang="en-US" sz="1200" b="1" dirty="0" smtClean="0">
              <a:solidFill>
                <a:schemeClr val="tx1"/>
              </a:solidFill>
            </a:rPr>
            <a:t>%</a:t>
          </a:r>
          <a:endParaRPr lang="ru-RU" sz="12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0.77297</cdr:x>
      <cdr:y>0.52381</cdr:y>
    </cdr:from>
    <cdr:to>
      <cdr:x>0.8459</cdr:x>
      <cdr:y>0.64881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6864697" y="792088"/>
          <a:ext cx="647686" cy="1890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>
              <a:solidFill>
                <a:schemeClr val="tx1"/>
              </a:solidFill>
            </a:rPr>
            <a:t>5.5</a:t>
          </a:r>
          <a:r>
            <a:rPr lang="en-US" sz="1200" b="1" dirty="0" smtClean="0"/>
            <a:t>%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0.85415</cdr:x>
      <cdr:y>0.5</cdr:y>
    </cdr:from>
    <cdr:to>
      <cdr:x>0.92708</cdr:x>
      <cdr:y>0.625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7590847" y="864096"/>
          <a:ext cx="64807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100" dirty="0">
            <a:solidFill>
              <a:schemeClr val="tx2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0.15809</cdr:x>
      <cdr:y>0.26051</cdr:y>
    </cdr:from>
    <cdr:to>
      <cdr:x>0.23102</cdr:x>
      <cdr:y>0.38551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04948" y="431451"/>
          <a:ext cx="648129" cy="2070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chemeClr val="tx1"/>
              </a:solidFill>
            </a:rPr>
            <a:t>12.0</a:t>
          </a:r>
          <a:r>
            <a:rPr lang="en-US" sz="1100" dirty="0" smtClean="0">
              <a:solidFill>
                <a:schemeClr val="tx1"/>
              </a:solidFill>
            </a:rPr>
            <a:t>%</a:t>
          </a:r>
          <a:endParaRPr lang="ru-RU" sz="11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0.46432</cdr:x>
      <cdr:y>0.15371</cdr:y>
    </cdr:from>
    <cdr:to>
      <cdr:x>0.53725</cdr:x>
      <cdr:y>0.27871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126449" y="254573"/>
          <a:ext cx="648128" cy="2070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>
              <a:solidFill>
                <a:schemeClr val="tx1"/>
              </a:solidFill>
            </a:rPr>
            <a:t>16.9</a:t>
          </a:r>
          <a:r>
            <a:rPr lang="en-US" sz="1200" b="1" dirty="0" smtClean="0">
              <a:solidFill>
                <a:schemeClr val="tx1"/>
              </a:solidFill>
            </a:rPr>
            <a:t>%</a:t>
          </a:r>
          <a:endParaRPr lang="ru-RU" sz="12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0.78055</cdr:x>
      <cdr:y>0.3913</cdr:y>
    </cdr:from>
    <cdr:to>
      <cdr:x>0.85348</cdr:x>
      <cdr:y>0.5163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6936705" y="648072"/>
          <a:ext cx="648128" cy="2070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>
              <a:solidFill>
                <a:schemeClr val="tx1"/>
              </a:solidFill>
            </a:rPr>
            <a:t>8.2</a:t>
          </a:r>
          <a:r>
            <a:rPr lang="en-US" sz="1200" b="1" dirty="0" smtClean="0">
              <a:solidFill>
                <a:schemeClr val="tx1"/>
              </a:solidFill>
            </a:rPr>
            <a:t>%</a:t>
          </a:r>
          <a:endParaRPr lang="ru-RU" sz="1200" b="1" dirty="0">
            <a:solidFill>
              <a:schemeClr val="tx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0.15481</cdr:x>
      <cdr:y>0.29167</cdr:y>
    </cdr:from>
    <cdr:to>
      <cdr:x>0.22774</cdr:x>
      <cdr:y>0.41667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75754" y="504056"/>
          <a:ext cx="648129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chemeClr val="tx1"/>
              </a:solidFill>
            </a:rPr>
            <a:t>11.1</a:t>
          </a:r>
          <a:r>
            <a:rPr lang="en-US" sz="1100" dirty="0" smtClean="0">
              <a:solidFill>
                <a:schemeClr val="tx1"/>
              </a:solidFill>
            </a:rPr>
            <a:t>%</a:t>
          </a:r>
          <a:endParaRPr lang="ru-RU" sz="11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0.46271</cdr:x>
      <cdr:y>0.125</cdr:y>
    </cdr:from>
    <cdr:to>
      <cdr:x>0.53564</cdr:x>
      <cdr:y>0.25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112100" y="216024"/>
          <a:ext cx="64812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>
              <a:solidFill>
                <a:schemeClr val="tx1"/>
              </a:solidFill>
            </a:rPr>
            <a:t>18.1</a:t>
          </a:r>
          <a:r>
            <a:rPr lang="ru-RU" dirty="0" smtClean="0">
              <a:solidFill>
                <a:schemeClr val="tx1"/>
              </a:solidFill>
            </a:rPr>
            <a:t>%</a:t>
          </a:r>
          <a:endParaRPr lang="ru-RU" sz="11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0.77313</cdr:x>
      <cdr:y>0.45833</cdr:y>
    </cdr:from>
    <cdr:to>
      <cdr:x>0.84606</cdr:x>
      <cdr:y>0.58333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6870767" y="792088"/>
          <a:ext cx="64812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>
              <a:solidFill>
                <a:schemeClr val="tx1"/>
              </a:solidFill>
            </a:rPr>
            <a:t>5.9</a:t>
          </a:r>
          <a:r>
            <a:rPr lang="en-US" sz="1200" b="1" dirty="0" smtClean="0">
              <a:solidFill>
                <a:schemeClr val="tx1"/>
              </a:solidFill>
            </a:rPr>
            <a:t>%</a:t>
          </a:r>
          <a:endParaRPr lang="ru-RU" sz="1200" b="1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086073-9B9A-46A4-81D2-E03B7517133E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C4A112-EFEA-420C-A945-D2C44A359C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32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4A112-EFEA-420C-A945-D2C44A359CE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3867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4A112-EFEA-420C-A945-D2C44A359CEB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4960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4A112-EFEA-420C-A945-D2C44A359CEB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7277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4A112-EFEA-420C-A945-D2C44A359CEB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0310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4A112-EFEA-420C-A945-D2C44A359CEB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947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4A112-EFEA-420C-A945-D2C44A359CE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850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4A112-EFEA-420C-A945-D2C44A359CE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368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4A112-EFEA-420C-A945-D2C44A359CE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368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4A112-EFEA-420C-A945-D2C44A359CE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211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4A112-EFEA-420C-A945-D2C44A359CE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961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4A112-EFEA-420C-A945-D2C44A359CE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372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4A112-EFEA-420C-A945-D2C44A359CEB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741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4A112-EFEA-420C-A945-D2C44A359CEB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236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961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712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325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634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956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931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996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751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332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005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77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813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chart" Target="../charts/char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chart" Target="../charts/char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chart" Target="../charts/char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3.xml"/><Relationship Id="rId5" Type="http://schemas.openxmlformats.org/officeDocument/2006/relationships/image" Target="../media/image10.png"/><Relationship Id="rId4" Type="http://schemas.openxmlformats.org/officeDocument/2006/relationships/chart" Target="../charts/chart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7.xml"/><Relationship Id="rId5" Type="http://schemas.openxmlformats.org/officeDocument/2006/relationships/chart" Target="../charts/chart26.xml"/><Relationship Id="rId4" Type="http://schemas.openxmlformats.org/officeDocument/2006/relationships/chart" Target="../charts/char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chart" Target="../charts/char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chart" Target="../charts/chart3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chart" Target="../charts/chart40.xml"/><Relationship Id="rId4" Type="http://schemas.openxmlformats.org/officeDocument/2006/relationships/chart" Target="../charts/chart3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7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7975" y="2348880"/>
            <a:ext cx="8748464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ИТОГИ ВЫБОРОЧНОГО НАБЛЮДЕНИЯ </a:t>
            </a:r>
          </a:p>
          <a:p>
            <a:pPr algn="ctr"/>
            <a:endParaRPr lang="ru-RU" b="1" i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РАЦИОНА ПИТАНИЯ НАСЕЛЕНИЯ</a:t>
            </a:r>
          </a:p>
          <a:p>
            <a:pPr algn="ctr"/>
            <a:endParaRPr lang="ru-RU" sz="2000" b="1" i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год</a:t>
            </a:r>
            <a:endParaRPr lang="ru-RU" sz="3200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https://vladimirstat.gks.ru/storage/2018/12-18/kZYigcQq/_%D0%BF%D0%B8%D1%8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70758" y="393351"/>
            <a:ext cx="2160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Владимирстат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Эмблема_Росстата - цвет-2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35417"/>
            <a:ext cx="562783" cy="68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762683"/>
            <a:ext cx="1347216" cy="131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04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vladimirstat.gks.ru/storage/2018/12-18/kZYigcQq/_%D0%BF%D0%B8%D1%8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602002885"/>
              </p:ext>
            </p:extLst>
          </p:nvPr>
        </p:nvGraphicFramePr>
        <p:xfrm>
          <a:off x="755576" y="1772816"/>
          <a:ext cx="803405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07975" y="129843"/>
            <a:ext cx="268054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solidFill>
                  <a:schemeClr val="tx2"/>
                </a:solidFill>
                <a:latin typeface="Impact" pitchFamily="34" charset="0"/>
              </a:rPr>
              <a:t>Рацион  питания  населения :  итоги  2018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42065" y="1261659"/>
            <a:ext cx="384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Лица, в возрасте 14 лет и более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07904" y="919030"/>
            <a:ext cx="15137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процентах</a:t>
            </a:r>
            <a:endParaRPr lang="ru-RU" sz="1600" b="1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63688" y="602843"/>
            <a:ext cx="5802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ЧАСТОТА ПОТРЕБЛЕНИЯ ПРОДУКТОВ ПИТАНИЯ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22714" y="1719671"/>
            <a:ext cx="30842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(один раз в месяц или реже)</a:t>
            </a:r>
            <a:endParaRPr lang="ru-RU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97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439989767"/>
              </p:ext>
            </p:extLst>
          </p:nvPr>
        </p:nvGraphicFramePr>
        <p:xfrm>
          <a:off x="28180" y="1412776"/>
          <a:ext cx="911582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23528" y="379962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ЧАСТОТА ПОТРЕБЛЕНИЯ ОСНОВНЫХ ПРОДУКТОВ ПИТАНИЯ </a:t>
            </a:r>
          </a:p>
          <a:p>
            <a:pPr algn="ctr"/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ДЕТЕЙ В ВОЗРАСТЕ 3-13 ЛЕТ</a:t>
            </a:r>
          </a:p>
          <a:p>
            <a:pPr algn="ctr"/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процентах</a:t>
            </a:r>
            <a:r>
              <a:rPr lang="ru-RU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0051" y="129426"/>
            <a:ext cx="268054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solidFill>
                  <a:schemeClr val="tx2"/>
                </a:solidFill>
                <a:latin typeface="Impact" pitchFamily="34" charset="0"/>
              </a:rPr>
              <a:t>Рацион  питания  населения :  итоги  2018</a:t>
            </a:r>
          </a:p>
        </p:txBody>
      </p:sp>
    </p:spTree>
    <p:extLst>
      <p:ext uri="{BB962C8B-B14F-4D97-AF65-F5344CB8AC3E}">
        <p14:creationId xmlns:p14="http://schemas.microsoft.com/office/powerpoint/2010/main" val="115725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476672"/>
            <a:ext cx="410291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ПОТРЕБЛЕНИЕ ПИТЬЕВОЙ ВОДЫ</a:t>
            </a:r>
          </a:p>
          <a:p>
            <a:pPr algn="ctr"/>
            <a:r>
              <a:rPr lang="ru-RU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сутки мл)</a:t>
            </a:r>
          </a:p>
          <a:p>
            <a:pPr algn="ctr"/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лица в возрасте 14 лет и более</a:t>
            </a:r>
          </a:p>
          <a:p>
            <a:pPr algn="ctr"/>
            <a:r>
              <a:rPr lang="ru-RU" sz="16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процентах)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614687721"/>
              </p:ext>
            </p:extLst>
          </p:nvPr>
        </p:nvGraphicFramePr>
        <p:xfrm>
          <a:off x="506741" y="1412776"/>
          <a:ext cx="842493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62041" y="116632"/>
            <a:ext cx="268054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solidFill>
                  <a:schemeClr val="tx2"/>
                </a:solidFill>
                <a:latin typeface="Impact" pitchFamily="34" charset="0"/>
              </a:rPr>
              <a:t>Рацион  питания  населения :  итоги  2018</a:t>
            </a:r>
          </a:p>
        </p:txBody>
      </p:sp>
    </p:spTree>
    <p:extLst>
      <p:ext uri="{BB962C8B-B14F-4D97-AF65-F5344CB8AC3E}">
        <p14:creationId xmlns:p14="http://schemas.microsoft.com/office/powerpoint/2010/main" val="207262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620688"/>
            <a:ext cx="8194064" cy="147732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dirty="0"/>
              <a:t>ПИТАНИЕ В ДОШКОЛЬНЫХ ОБРАЗОВАТЕЛЬНЫХ ОРГАНИЗАЦИЯХ </a:t>
            </a:r>
          </a:p>
          <a:p>
            <a:pPr algn="ctr"/>
            <a:endParaRPr lang="ru-RU" sz="1600" dirty="0"/>
          </a:p>
          <a:p>
            <a:pPr algn="ctr"/>
            <a:r>
              <a:rPr lang="ru-RU" dirty="0"/>
              <a:t>(сколько раз в день ребенок получает пищу </a:t>
            </a:r>
          </a:p>
          <a:p>
            <a:pPr algn="ctr"/>
            <a:r>
              <a:rPr lang="ru-RU" dirty="0"/>
              <a:t>в дошкольной образовательной организации)</a:t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2041" y="116632"/>
            <a:ext cx="268054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solidFill>
                  <a:schemeClr val="tx2"/>
                </a:solidFill>
                <a:latin typeface="Impact" pitchFamily="34" charset="0"/>
              </a:rPr>
              <a:t>Рацион  питания  населения :  итоги  2018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933066496"/>
              </p:ext>
            </p:extLst>
          </p:nvPr>
        </p:nvGraphicFramePr>
        <p:xfrm>
          <a:off x="1475656" y="2098016"/>
          <a:ext cx="6222687" cy="4170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5936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vladimirstat.gks.ru/storage/2018/12-18/kZYigcQq/_%D0%BF%D0%B8%D1%8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611560" y="2176469"/>
            <a:ext cx="1450543" cy="4288611"/>
            <a:chOff x="4647407" y="1328692"/>
            <a:chExt cx="738188" cy="3505735"/>
          </a:xfrm>
        </p:grpSpPr>
        <p:grpSp>
          <p:nvGrpSpPr>
            <p:cNvPr id="4" name="Group 31"/>
            <p:cNvGrpSpPr/>
            <p:nvPr/>
          </p:nvGrpSpPr>
          <p:grpSpPr>
            <a:xfrm>
              <a:off x="4647407" y="1573702"/>
              <a:ext cx="738188" cy="3260725"/>
              <a:chOff x="4647407" y="1154449"/>
              <a:chExt cx="738188" cy="3260725"/>
            </a:xfrm>
          </p:grpSpPr>
          <p:sp>
            <p:nvSpPr>
              <p:cNvPr id="6" name="Freeform 11"/>
              <p:cNvSpPr>
                <a:spLocks/>
              </p:cNvSpPr>
              <p:nvPr/>
            </p:nvSpPr>
            <p:spPr bwMode="auto">
              <a:xfrm>
                <a:off x="4648994" y="1368761"/>
                <a:ext cx="368300" cy="3046413"/>
              </a:xfrm>
              <a:custGeom>
                <a:avLst/>
                <a:gdLst/>
                <a:ahLst/>
                <a:cxnLst>
                  <a:cxn ang="0">
                    <a:pos x="0" y="1785"/>
                  </a:cxn>
                  <a:cxn ang="0">
                    <a:pos x="0" y="1785"/>
                  </a:cxn>
                  <a:cxn ang="0">
                    <a:pos x="232" y="1919"/>
                  </a:cxn>
                  <a:cxn ang="0">
                    <a:pos x="232" y="1919"/>
                  </a:cxn>
                  <a:cxn ang="0">
                    <a:pos x="232" y="13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785"/>
                  </a:cxn>
                </a:cxnLst>
                <a:rect l="0" t="0" r="r" b="b"/>
                <a:pathLst>
                  <a:path w="232" h="1919">
                    <a:moveTo>
                      <a:pt x="0" y="1785"/>
                    </a:moveTo>
                    <a:lnTo>
                      <a:pt x="0" y="1785"/>
                    </a:lnTo>
                    <a:lnTo>
                      <a:pt x="232" y="1919"/>
                    </a:lnTo>
                    <a:lnTo>
                      <a:pt x="232" y="1919"/>
                    </a:lnTo>
                    <a:lnTo>
                      <a:pt x="232" y="13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78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" name="Freeform 12"/>
              <p:cNvSpPr>
                <a:spLocks/>
              </p:cNvSpPr>
              <p:nvPr/>
            </p:nvSpPr>
            <p:spPr bwMode="auto">
              <a:xfrm>
                <a:off x="5017294" y="1367174"/>
                <a:ext cx="368300" cy="3046413"/>
              </a:xfrm>
              <a:custGeom>
                <a:avLst/>
                <a:gdLst/>
                <a:ahLst/>
                <a:cxnLst>
                  <a:cxn ang="0">
                    <a:pos x="0" y="1919"/>
                  </a:cxn>
                  <a:cxn ang="0">
                    <a:pos x="0" y="1919"/>
                  </a:cxn>
                  <a:cxn ang="0">
                    <a:pos x="232" y="1785"/>
                  </a:cxn>
                  <a:cxn ang="0">
                    <a:pos x="232" y="1785"/>
                  </a:cxn>
                  <a:cxn ang="0">
                    <a:pos x="232" y="1785"/>
                  </a:cxn>
                  <a:cxn ang="0">
                    <a:pos x="232" y="0"/>
                  </a:cxn>
                  <a:cxn ang="0">
                    <a:pos x="232" y="0"/>
                  </a:cxn>
                  <a:cxn ang="0">
                    <a:pos x="0" y="134"/>
                  </a:cxn>
                  <a:cxn ang="0">
                    <a:pos x="0" y="1919"/>
                  </a:cxn>
                </a:cxnLst>
                <a:rect l="0" t="0" r="r" b="b"/>
                <a:pathLst>
                  <a:path w="232" h="1919">
                    <a:moveTo>
                      <a:pt x="0" y="1919"/>
                    </a:moveTo>
                    <a:lnTo>
                      <a:pt x="0" y="1919"/>
                    </a:lnTo>
                    <a:lnTo>
                      <a:pt x="232" y="1785"/>
                    </a:lnTo>
                    <a:lnTo>
                      <a:pt x="232" y="1785"/>
                    </a:lnTo>
                    <a:lnTo>
                      <a:pt x="232" y="1785"/>
                    </a:lnTo>
                    <a:lnTo>
                      <a:pt x="232" y="0"/>
                    </a:lnTo>
                    <a:lnTo>
                      <a:pt x="232" y="0"/>
                    </a:lnTo>
                    <a:lnTo>
                      <a:pt x="0" y="134"/>
                    </a:lnTo>
                    <a:lnTo>
                      <a:pt x="0" y="1919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" name="Freeform 13"/>
              <p:cNvSpPr>
                <a:spLocks/>
              </p:cNvSpPr>
              <p:nvPr/>
            </p:nvSpPr>
            <p:spPr bwMode="auto">
              <a:xfrm>
                <a:off x="4647407" y="1154449"/>
                <a:ext cx="738188" cy="425450"/>
              </a:xfrm>
              <a:custGeom>
                <a:avLst/>
                <a:gdLst/>
                <a:ahLst/>
                <a:cxnLst>
                  <a:cxn ang="0">
                    <a:pos x="0" y="134"/>
                  </a:cxn>
                  <a:cxn ang="0">
                    <a:pos x="233" y="268"/>
                  </a:cxn>
                  <a:cxn ang="0">
                    <a:pos x="465" y="134"/>
                  </a:cxn>
                  <a:cxn ang="0">
                    <a:pos x="233" y="0"/>
                  </a:cxn>
                  <a:cxn ang="0">
                    <a:pos x="0" y="134"/>
                  </a:cxn>
                </a:cxnLst>
                <a:rect l="0" t="0" r="r" b="b"/>
                <a:pathLst>
                  <a:path w="465" h="268">
                    <a:moveTo>
                      <a:pt x="0" y="134"/>
                    </a:moveTo>
                    <a:lnTo>
                      <a:pt x="233" y="268"/>
                    </a:lnTo>
                    <a:lnTo>
                      <a:pt x="465" y="134"/>
                    </a:lnTo>
                    <a:lnTo>
                      <a:pt x="233" y="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5" name="Oval 25"/>
            <p:cNvSpPr/>
            <p:nvPr/>
          </p:nvSpPr>
          <p:spPr>
            <a:xfrm>
              <a:off x="4831776" y="1328692"/>
              <a:ext cx="396171" cy="51374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246818" y="570134"/>
            <a:ext cx="7007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ПИТАНИЕ В ОБЩЕОБРАЗОВАТЕЛЬНЫХ ОРГАНИЗАЦИЯХ</a:t>
            </a: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451496" y="3765735"/>
            <a:ext cx="968375" cy="2652059"/>
            <a:chOff x="3699669" y="1936087"/>
            <a:chExt cx="736600" cy="2898340"/>
          </a:xfrm>
          <a:solidFill>
            <a:srgbClr val="339933"/>
          </a:solidFill>
        </p:grpSpPr>
        <p:grpSp>
          <p:nvGrpSpPr>
            <p:cNvPr id="11" name="Group 30"/>
            <p:cNvGrpSpPr/>
            <p:nvPr/>
          </p:nvGrpSpPr>
          <p:grpSpPr>
            <a:xfrm>
              <a:off x="3699669" y="2323002"/>
              <a:ext cx="736600" cy="2511425"/>
              <a:chOff x="3699669" y="1903749"/>
              <a:chExt cx="736600" cy="2511425"/>
            </a:xfrm>
            <a:grpFill/>
          </p:grpSpPr>
          <p:sp>
            <p:nvSpPr>
              <p:cNvPr id="13" name="Freeform 8"/>
              <p:cNvSpPr>
                <a:spLocks/>
              </p:cNvSpPr>
              <p:nvPr/>
            </p:nvSpPr>
            <p:spPr bwMode="auto">
              <a:xfrm>
                <a:off x="3699669" y="2118061"/>
                <a:ext cx="368300" cy="2297113"/>
              </a:xfrm>
              <a:custGeom>
                <a:avLst/>
                <a:gdLst/>
                <a:ahLst/>
                <a:cxnLst>
                  <a:cxn ang="0">
                    <a:pos x="0" y="1313"/>
                  </a:cxn>
                  <a:cxn ang="0">
                    <a:pos x="0" y="1313"/>
                  </a:cxn>
                  <a:cxn ang="0">
                    <a:pos x="232" y="1447"/>
                  </a:cxn>
                  <a:cxn ang="0">
                    <a:pos x="232" y="1447"/>
                  </a:cxn>
                  <a:cxn ang="0">
                    <a:pos x="232" y="13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313"/>
                  </a:cxn>
                </a:cxnLst>
                <a:rect l="0" t="0" r="r" b="b"/>
                <a:pathLst>
                  <a:path w="232" h="1447">
                    <a:moveTo>
                      <a:pt x="0" y="1313"/>
                    </a:moveTo>
                    <a:lnTo>
                      <a:pt x="0" y="1313"/>
                    </a:lnTo>
                    <a:lnTo>
                      <a:pt x="232" y="1447"/>
                    </a:lnTo>
                    <a:lnTo>
                      <a:pt x="232" y="1447"/>
                    </a:lnTo>
                    <a:lnTo>
                      <a:pt x="232" y="13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3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" name="Freeform 9"/>
              <p:cNvSpPr>
                <a:spLocks/>
              </p:cNvSpPr>
              <p:nvPr/>
            </p:nvSpPr>
            <p:spPr bwMode="auto">
              <a:xfrm>
                <a:off x="4067969" y="2116474"/>
                <a:ext cx="368300" cy="2297113"/>
              </a:xfrm>
              <a:custGeom>
                <a:avLst/>
                <a:gdLst/>
                <a:ahLst/>
                <a:cxnLst>
                  <a:cxn ang="0">
                    <a:pos x="0" y="1447"/>
                  </a:cxn>
                  <a:cxn ang="0">
                    <a:pos x="0" y="1447"/>
                  </a:cxn>
                  <a:cxn ang="0">
                    <a:pos x="232" y="1313"/>
                  </a:cxn>
                  <a:cxn ang="0">
                    <a:pos x="232" y="1313"/>
                  </a:cxn>
                  <a:cxn ang="0">
                    <a:pos x="232" y="1313"/>
                  </a:cxn>
                  <a:cxn ang="0">
                    <a:pos x="232" y="0"/>
                  </a:cxn>
                  <a:cxn ang="0">
                    <a:pos x="232" y="0"/>
                  </a:cxn>
                  <a:cxn ang="0">
                    <a:pos x="0" y="134"/>
                  </a:cxn>
                  <a:cxn ang="0">
                    <a:pos x="0" y="1447"/>
                  </a:cxn>
                </a:cxnLst>
                <a:rect l="0" t="0" r="r" b="b"/>
                <a:pathLst>
                  <a:path w="232" h="1447">
                    <a:moveTo>
                      <a:pt x="0" y="1447"/>
                    </a:moveTo>
                    <a:lnTo>
                      <a:pt x="0" y="1447"/>
                    </a:lnTo>
                    <a:lnTo>
                      <a:pt x="232" y="1313"/>
                    </a:lnTo>
                    <a:lnTo>
                      <a:pt x="232" y="1313"/>
                    </a:lnTo>
                    <a:lnTo>
                      <a:pt x="232" y="1313"/>
                    </a:lnTo>
                    <a:lnTo>
                      <a:pt x="232" y="0"/>
                    </a:lnTo>
                    <a:lnTo>
                      <a:pt x="232" y="0"/>
                    </a:lnTo>
                    <a:lnTo>
                      <a:pt x="0" y="134"/>
                    </a:lnTo>
                    <a:lnTo>
                      <a:pt x="0" y="144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" name="Freeform 10"/>
              <p:cNvSpPr>
                <a:spLocks/>
              </p:cNvSpPr>
              <p:nvPr/>
            </p:nvSpPr>
            <p:spPr bwMode="auto">
              <a:xfrm>
                <a:off x="3699669" y="1903749"/>
                <a:ext cx="736600" cy="425450"/>
              </a:xfrm>
              <a:custGeom>
                <a:avLst/>
                <a:gdLst/>
                <a:ahLst/>
                <a:cxnLst>
                  <a:cxn ang="0">
                    <a:pos x="0" y="134"/>
                  </a:cxn>
                  <a:cxn ang="0">
                    <a:pos x="232" y="268"/>
                  </a:cxn>
                  <a:cxn ang="0">
                    <a:pos x="464" y="134"/>
                  </a:cxn>
                  <a:cxn ang="0">
                    <a:pos x="232" y="0"/>
                  </a:cxn>
                  <a:cxn ang="0">
                    <a:pos x="0" y="134"/>
                  </a:cxn>
                </a:cxnLst>
                <a:rect l="0" t="0" r="r" b="b"/>
                <a:pathLst>
                  <a:path w="464" h="268">
                    <a:moveTo>
                      <a:pt x="0" y="134"/>
                    </a:moveTo>
                    <a:lnTo>
                      <a:pt x="232" y="268"/>
                    </a:lnTo>
                    <a:lnTo>
                      <a:pt x="464" y="134"/>
                    </a:lnTo>
                    <a:lnTo>
                      <a:pt x="232" y="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2" name="Oval 26"/>
            <p:cNvSpPr/>
            <p:nvPr/>
          </p:nvSpPr>
          <p:spPr>
            <a:xfrm>
              <a:off x="3785216" y="1936087"/>
              <a:ext cx="542880" cy="6301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52073" y="1710777"/>
            <a:ext cx="1222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питались</a:t>
            </a:r>
            <a:endParaRPr lang="ru-RU" sz="1600" b="1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18455" y="3060107"/>
            <a:ext cx="1310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питались</a:t>
            </a:r>
            <a:endParaRPr lang="ru-RU" sz="1600" b="1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3579753" y="1888673"/>
            <a:ext cx="4850519" cy="2486617"/>
            <a:chOff x="549735" y="3769163"/>
            <a:chExt cx="4837784" cy="4837784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21" name="Pie 47"/>
            <p:cNvSpPr/>
            <p:nvPr/>
          </p:nvSpPr>
          <p:spPr>
            <a:xfrm rot="14400000">
              <a:off x="875962" y="4201274"/>
              <a:ext cx="3926712" cy="3926710"/>
            </a:xfrm>
            <a:prstGeom prst="pie">
              <a:avLst>
                <a:gd name="adj1" fmla="val 16642001"/>
                <a:gd name="adj2" fmla="val 21339149"/>
              </a:avLst>
            </a:prstGeom>
            <a:solidFill>
              <a:schemeClr val="accent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Pie 48"/>
            <p:cNvSpPr/>
            <p:nvPr/>
          </p:nvSpPr>
          <p:spPr>
            <a:xfrm rot="14400000">
              <a:off x="791089" y="4071842"/>
              <a:ext cx="4228705" cy="4228704"/>
            </a:xfrm>
            <a:prstGeom prst="pie">
              <a:avLst>
                <a:gd name="adj1" fmla="val 66223"/>
                <a:gd name="adj2" fmla="val 4993780"/>
              </a:avLst>
            </a:prstGeom>
            <a:solidFill>
              <a:schemeClr val="accent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Pie 50"/>
            <p:cNvSpPr/>
            <p:nvPr/>
          </p:nvSpPr>
          <p:spPr>
            <a:xfrm rot="14400000">
              <a:off x="549735" y="3769163"/>
              <a:ext cx="4837784" cy="4837784"/>
            </a:xfrm>
            <a:prstGeom prst="pie">
              <a:avLst>
                <a:gd name="adj1" fmla="val 5391905"/>
                <a:gd name="adj2" fmla="val 7189399"/>
              </a:avLst>
            </a:prstGeom>
            <a:solidFill>
              <a:schemeClr val="accent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5" name="Group 134"/>
            <p:cNvGrpSpPr>
              <a:grpSpLocks noChangeAspect="1"/>
            </p:cNvGrpSpPr>
            <p:nvPr/>
          </p:nvGrpSpPr>
          <p:grpSpPr>
            <a:xfrm>
              <a:off x="2458804" y="5571961"/>
              <a:ext cx="1180440" cy="1181426"/>
              <a:chOff x="3287425" y="1417883"/>
              <a:chExt cx="648499" cy="649042"/>
            </a:xfrm>
          </p:grpSpPr>
          <p:sp>
            <p:nvSpPr>
              <p:cNvPr id="31" name="Oval 56"/>
              <p:cNvSpPr>
                <a:spLocks noChangeAspect="1"/>
              </p:cNvSpPr>
              <p:nvPr/>
            </p:nvSpPr>
            <p:spPr>
              <a:xfrm>
                <a:off x="3287425" y="1417883"/>
                <a:ext cx="648499" cy="649042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b="1" dirty="0">
                  <a:solidFill>
                    <a:srgbClr val="339933"/>
                  </a:solidFill>
                  <a:latin typeface="+mj-lt"/>
                </a:endParaRPr>
              </a:p>
            </p:txBody>
          </p:sp>
          <p:sp>
            <p:nvSpPr>
              <p:cNvPr id="32" name="Oval 57"/>
              <p:cNvSpPr>
                <a:spLocks noChangeAspect="1"/>
              </p:cNvSpPr>
              <p:nvPr/>
            </p:nvSpPr>
            <p:spPr>
              <a:xfrm>
                <a:off x="3362252" y="1492773"/>
                <a:ext cx="498845" cy="499263"/>
              </a:xfrm>
              <a:prstGeom prst="ellipse">
                <a:avLst/>
              </a:prstGeom>
              <a:solidFill>
                <a:srgbClr val="339933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b="1" dirty="0" smtClean="0">
                    <a:solidFill>
                      <a:srgbClr val="339933"/>
                    </a:solidFill>
                    <a:latin typeface="+mj-lt"/>
                  </a:rPr>
                  <a:t>,</a:t>
                </a:r>
                <a:endParaRPr lang="en-US" sz="1600" b="1" dirty="0">
                  <a:solidFill>
                    <a:srgbClr val="339933"/>
                  </a:solidFill>
                  <a:latin typeface="+mj-lt"/>
                </a:endParaRPr>
              </a:p>
            </p:txBody>
          </p:sp>
        </p:grpSp>
        <p:sp>
          <p:nvSpPr>
            <p:cNvPr id="26" name="Text Placeholder 3"/>
            <p:cNvSpPr txBox="1">
              <a:spLocks/>
            </p:cNvSpPr>
            <p:nvPr/>
          </p:nvSpPr>
          <p:spPr>
            <a:xfrm>
              <a:off x="1579828" y="5683388"/>
              <a:ext cx="64" cy="53890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0" tIns="0" rIns="0" bIns="0" anchor="ctr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Text Placeholder 3"/>
            <p:cNvSpPr txBox="1">
              <a:spLocks/>
            </p:cNvSpPr>
            <p:nvPr/>
          </p:nvSpPr>
          <p:spPr>
            <a:xfrm>
              <a:off x="4107654" y="4401520"/>
              <a:ext cx="64" cy="53890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0" tIns="0" rIns="0" bIns="0" anchor="ctr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Text Placeholder 3"/>
            <p:cNvSpPr txBox="1">
              <a:spLocks/>
            </p:cNvSpPr>
            <p:nvPr/>
          </p:nvSpPr>
          <p:spPr>
            <a:xfrm>
              <a:off x="1858507" y="5418483"/>
              <a:ext cx="462052" cy="53890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0" tIns="0" rIns="0" bIns="0" anchor="ctr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18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2.1</a:t>
              </a:r>
              <a:r>
                <a:rPr kumimoji="0" lang="en-US" sz="18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%</a:t>
              </a:r>
            </a:p>
          </p:txBody>
        </p:sp>
        <p:sp>
          <p:nvSpPr>
            <p:cNvPr id="29" name="Text Placeholder 3"/>
            <p:cNvSpPr txBox="1">
              <a:spLocks/>
            </p:cNvSpPr>
            <p:nvPr/>
          </p:nvSpPr>
          <p:spPr>
            <a:xfrm>
              <a:off x="2968627" y="4340619"/>
              <a:ext cx="462052" cy="53890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0" tIns="0" rIns="0" bIns="0" anchor="ctr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18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6.3</a:t>
              </a:r>
              <a:r>
                <a:rPr kumimoji="0" lang="en-US" sz="18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%</a:t>
              </a:r>
            </a:p>
          </p:txBody>
        </p:sp>
        <p:sp>
          <p:nvSpPr>
            <p:cNvPr id="30" name="Text Placeholder 3"/>
            <p:cNvSpPr txBox="1">
              <a:spLocks/>
            </p:cNvSpPr>
            <p:nvPr/>
          </p:nvSpPr>
          <p:spPr>
            <a:xfrm>
              <a:off x="4153386" y="5184759"/>
              <a:ext cx="462052" cy="53890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0" tIns="0" rIns="0" bIns="0" anchor="ctr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ru-RU" sz="1800" dirty="0" smtClean="0">
                  <a:solidFill>
                    <a:schemeClr val="bg1"/>
                  </a:solidFill>
                </a:rPr>
                <a:t>2.4</a:t>
              </a:r>
              <a:r>
                <a:rPr kumimoji="0" lang="en-US" sz="18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%</a:t>
              </a:r>
            </a:p>
          </p:txBody>
        </p:sp>
      </p:grpSp>
      <p:sp>
        <p:nvSpPr>
          <p:cNvPr id="48" name="Прямоугольник 47"/>
          <p:cNvSpPr/>
          <p:nvPr/>
        </p:nvSpPr>
        <p:spPr>
          <a:xfrm>
            <a:off x="3861944" y="942701"/>
            <a:ext cx="47848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</a:t>
            </a:r>
            <a:r>
              <a:rPr lang="ru-RU" sz="14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детей, которые не питаются в столовой или буфете </a:t>
            </a:r>
            <a:r>
              <a:rPr lang="ru-RU" sz="14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причине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 Placeholder 3"/>
          <p:cNvSpPr txBox="1">
            <a:spLocks/>
          </p:cNvSpPr>
          <p:nvPr/>
        </p:nvSpPr>
        <p:spPr>
          <a:xfrm>
            <a:off x="1097095" y="2363861"/>
            <a:ext cx="531978" cy="2462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89,2</a:t>
            </a: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</a:t>
            </a:r>
          </a:p>
        </p:txBody>
      </p:sp>
      <p:sp>
        <p:nvSpPr>
          <p:cNvPr id="50" name="Text Placeholder 3"/>
          <p:cNvSpPr txBox="1">
            <a:spLocks/>
          </p:cNvSpPr>
          <p:nvPr/>
        </p:nvSpPr>
        <p:spPr>
          <a:xfrm>
            <a:off x="2654822" y="3922242"/>
            <a:ext cx="531978" cy="2462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10,8</a:t>
            </a: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242227" y="4265283"/>
            <a:ext cx="5566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качество продуктов питания в буфете/столовой очень </a:t>
            </a:r>
            <a:r>
              <a:rPr lang="ru-RU" sz="1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плохое</a:t>
            </a:r>
            <a:endParaRPr lang="ru-RU" sz="1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4" name="Oval 43"/>
          <p:cNvSpPr>
            <a:spLocks noChangeAspect="1"/>
          </p:cNvSpPr>
          <p:nvPr/>
        </p:nvSpPr>
        <p:spPr>
          <a:xfrm>
            <a:off x="4024180" y="4337291"/>
            <a:ext cx="161010" cy="15994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4266778" y="4593497"/>
            <a:ext cx="34764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ребенок берет с собой что-нибудь поесть</a:t>
            </a:r>
          </a:p>
        </p:txBody>
      </p:sp>
      <p:sp>
        <p:nvSpPr>
          <p:cNvPr id="56" name="Oval 37"/>
          <p:cNvSpPr>
            <a:spLocks noChangeAspect="1"/>
          </p:cNvSpPr>
          <p:nvPr/>
        </p:nvSpPr>
        <p:spPr>
          <a:xfrm>
            <a:off x="4026937" y="4666503"/>
            <a:ext cx="161012" cy="1599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4266778" y="4901431"/>
            <a:ext cx="4646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д</a:t>
            </a:r>
            <a:r>
              <a:rPr lang="ru-RU" sz="1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ругая причина, затруднились ответить, отказ от ответа</a:t>
            </a:r>
            <a:endParaRPr lang="ru-RU" sz="1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60" name="Oval 40"/>
          <p:cNvSpPr>
            <a:spLocks noChangeAspect="1"/>
          </p:cNvSpPr>
          <p:nvPr/>
        </p:nvSpPr>
        <p:spPr>
          <a:xfrm>
            <a:off x="4026942" y="5004339"/>
            <a:ext cx="161007" cy="15994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Text Placeholder 3"/>
          <p:cNvSpPr txBox="1">
            <a:spLocks/>
          </p:cNvSpPr>
          <p:nvPr/>
        </p:nvSpPr>
        <p:spPr>
          <a:xfrm>
            <a:off x="5782372" y="2971337"/>
            <a:ext cx="580288" cy="276999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10.8</a:t>
            </a: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68067" y="129169"/>
            <a:ext cx="268054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solidFill>
                  <a:schemeClr val="tx2"/>
                </a:solidFill>
                <a:latin typeface="Impact" pitchFamily="34" charset="0"/>
              </a:rPr>
              <a:t>Рацион  питания  населения :  итоги  2018</a:t>
            </a:r>
          </a:p>
        </p:txBody>
      </p:sp>
    </p:spTree>
    <p:extLst>
      <p:ext uri="{BB962C8B-B14F-4D97-AF65-F5344CB8AC3E}">
        <p14:creationId xmlns:p14="http://schemas.microsoft.com/office/powerpoint/2010/main" val="178989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907183188"/>
              </p:ext>
            </p:extLst>
          </p:nvPr>
        </p:nvGraphicFramePr>
        <p:xfrm>
          <a:off x="539552" y="1590765"/>
          <a:ext cx="892899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7504" y="548680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ДЕТИ В ВОЗРАСТЕ 3-13 ЛЕТ, ПОСЕЩАЮЩИЕ ОБЩЕОБРАЗОВАТЕЛЬНЫЕ ОРГАНИЗАЦИИ, БЕРУТ С СОБОЙ В ШКОЛУ</a:t>
            </a:r>
          </a:p>
          <a:p>
            <a:pPr algn="ctr"/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(в процентах)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0098" y="75982"/>
            <a:ext cx="268054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solidFill>
                  <a:schemeClr val="tx2"/>
                </a:solidFill>
                <a:latin typeface="Impact" pitchFamily="34" charset="0"/>
              </a:rPr>
              <a:t>Рацион  питания  населения :  итоги  2018</a:t>
            </a:r>
          </a:p>
        </p:txBody>
      </p:sp>
    </p:spTree>
    <p:extLst>
      <p:ext uri="{BB962C8B-B14F-4D97-AF65-F5344CB8AC3E}">
        <p14:creationId xmlns:p14="http://schemas.microsoft.com/office/powerpoint/2010/main" val="121111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760791617"/>
              </p:ext>
            </p:extLst>
          </p:nvPr>
        </p:nvGraphicFramePr>
        <p:xfrm>
          <a:off x="179513" y="1226987"/>
          <a:ext cx="8706012" cy="5344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27740" y="494024"/>
            <a:ext cx="8816260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ПИТАНИЕ ПО МЕСТУ РАБОТЫ (УЧЕБЫ) ЛИЦ В ВОЗРАСТЕ 14 ЛЕТ И БОЛЕЕ </a:t>
            </a:r>
          </a:p>
          <a:p>
            <a:pPr algn="ctr"/>
            <a:r>
              <a:rPr lang="ru-RU" sz="16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процентах)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349643"/>
            <a:ext cx="3084172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ПРОЖИВАЮЩИЕ В ГОРОДСКИХ НАСЕЛЕННЫХ ПУНКТАХ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80112" y="1353088"/>
            <a:ext cx="3084172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ПРОЖИВАЮЩИЕ В СЕЛЬСКИХ НАСЕЛЕННЫХ ПУНКТАХ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754811085"/>
              </p:ext>
            </p:extLst>
          </p:nvPr>
        </p:nvGraphicFramePr>
        <p:xfrm>
          <a:off x="203064" y="1522907"/>
          <a:ext cx="8706012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03064" y="141858"/>
            <a:ext cx="268054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solidFill>
                  <a:schemeClr val="tx2"/>
                </a:solidFill>
                <a:latin typeface="Impact" pitchFamily="34" charset="0"/>
              </a:rPr>
              <a:t>Рацион  питания  населения :  итоги  2018</a:t>
            </a:r>
          </a:p>
        </p:txBody>
      </p:sp>
    </p:spTree>
    <p:extLst>
      <p:ext uri="{BB962C8B-B14F-4D97-AF65-F5344CB8AC3E}">
        <p14:creationId xmlns:p14="http://schemas.microsoft.com/office/powerpoint/2010/main" val="159450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8329" y="501326"/>
            <a:ext cx="86409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ПРИЧИНЫ, ПО КОТОРЫМ ЛИЦА В ВОЗРАСТЕ 14 ЛЕТ И БОЛЕЕ </a:t>
            </a:r>
          </a:p>
          <a:p>
            <a:pPr algn="ctr"/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ПОЛЬЗУЮТСЯ БУФЕТОМ/СТОЛОВОЙ  ПО МЕСТУ РАБОТЫ (УЧЕБЫ) </a:t>
            </a:r>
          </a:p>
          <a:p>
            <a:pPr algn="ctr"/>
            <a:r>
              <a:rPr lang="ru-RU" sz="16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процентах к числу не пользующихся буфетом/столовой)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8329" y="1613983"/>
            <a:ext cx="3084172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ПРОЖИВАЮЩИЕ В ГОРОДСКИХ НАСЕЛЕННЫХ ПУНКТАХ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94865" y="1610460"/>
            <a:ext cx="3084172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ПРОЖИВАЮЩИЕ В СЕЛЬСКИХ НАСЕЛЕННЫХ ПУНКТАХ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593127911"/>
              </p:ext>
            </p:extLst>
          </p:nvPr>
        </p:nvGraphicFramePr>
        <p:xfrm>
          <a:off x="173389" y="1799787"/>
          <a:ext cx="622712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881334227"/>
              </p:ext>
            </p:extLst>
          </p:nvPr>
        </p:nvGraphicFramePr>
        <p:xfrm>
          <a:off x="5364088" y="1988840"/>
          <a:ext cx="3971384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 flipV="1">
            <a:off x="8100392" y="2996952"/>
            <a:ext cx="144016" cy="7200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173389" y="126195"/>
            <a:ext cx="268054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solidFill>
                  <a:schemeClr val="tx2"/>
                </a:solidFill>
                <a:latin typeface="Impact" pitchFamily="34" charset="0"/>
              </a:rPr>
              <a:t>Рацион  питания  населения :  итоги  2018</a:t>
            </a:r>
          </a:p>
        </p:txBody>
      </p:sp>
    </p:spTree>
    <p:extLst>
      <p:ext uri="{BB962C8B-B14F-4D97-AF65-F5344CB8AC3E}">
        <p14:creationId xmlns:p14="http://schemas.microsoft.com/office/powerpoint/2010/main" val="418200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vladimirstat.gks.ru/storage/2018/12-18/kZYigcQq/_%D0%BF%D0%B8%D1%8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179470" y="456338"/>
            <a:ext cx="2682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ПИТАНИЕ ВНЕ ДОМА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21122" y="1074311"/>
            <a:ext cx="3449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chemeClr val="tx2"/>
                </a:solidFill>
                <a:cs typeface="Arial" charset="0"/>
              </a:rPr>
              <a:t>лица в возрасте 14 лет и более</a:t>
            </a:r>
            <a:endParaRPr lang="ru-RU" i="1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588654874"/>
              </p:ext>
            </p:extLst>
          </p:nvPr>
        </p:nvGraphicFramePr>
        <p:xfrm>
          <a:off x="3186784" y="1988840"/>
          <a:ext cx="2753367" cy="1953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211960" y="1788765"/>
            <a:ext cx="781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000"/>
            </a:lvl1pPr>
          </a:lstStyle>
          <a:p>
            <a:r>
              <a:rPr lang="ru-RU" dirty="0"/>
              <a:t>Всего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4982" y="3816925"/>
            <a:ext cx="24422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Городская местность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409495" y="3816925"/>
            <a:ext cx="23342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Сельская местность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328562" y="1380409"/>
            <a:ext cx="6234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Посещали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кафе, рестораны (где обслуживают официанты)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36096" y="5701898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746956280"/>
              </p:ext>
            </p:extLst>
          </p:nvPr>
        </p:nvGraphicFramePr>
        <p:xfrm>
          <a:off x="460375" y="4292300"/>
          <a:ext cx="5393759" cy="2017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3654116449"/>
              </p:ext>
            </p:extLst>
          </p:nvPr>
        </p:nvGraphicFramePr>
        <p:xfrm>
          <a:off x="6222416" y="4501134"/>
          <a:ext cx="2508140" cy="1808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620183" y="765584"/>
            <a:ext cx="16516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процентах)</a:t>
            </a:r>
          </a:p>
        </p:txBody>
      </p:sp>
      <p:pic>
        <p:nvPicPr>
          <p:cNvPr id="15" name="char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912" y="118514"/>
            <a:ext cx="2645893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75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vladimirstat.gks.ru/storage/2018/12-18/kZYigcQq/_%D0%BF%D0%B8%D1%8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164607" y="449424"/>
            <a:ext cx="2682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ПИТАНИЕ ВНЕ ДОМА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1129503"/>
            <a:ext cx="3449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chemeClr val="tx2"/>
                </a:solidFill>
                <a:cs typeface="Arial" charset="0"/>
              </a:rPr>
              <a:t>лица в возрасте 14 лет и более</a:t>
            </a:r>
            <a:endParaRPr lang="ru-RU" i="1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564737261"/>
              </p:ext>
            </p:extLst>
          </p:nvPr>
        </p:nvGraphicFramePr>
        <p:xfrm>
          <a:off x="3186784" y="2170831"/>
          <a:ext cx="2696879" cy="2018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114963" y="2171313"/>
            <a:ext cx="781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Всего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36866" y="3988136"/>
            <a:ext cx="2218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Городская местность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580540" y="4004931"/>
            <a:ext cx="2120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Сельская местность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1983" y="1490223"/>
            <a:ext cx="8661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Посещали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предприятия быстрого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обслуживания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такие как Макдоналдс, пиццерия и т.п.)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36096" y="5701898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3583058347"/>
              </p:ext>
            </p:extLst>
          </p:nvPr>
        </p:nvGraphicFramePr>
        <p:xfrm>
          <a:off x="489905" y="4374262"/>
          <a:ext cx="5393759" cy="1896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3662160460"/>
              </p:ext>
            </p:extLst>
          </p:nvPr>
        </p:nvGraphicFramePr>
        <p:xfrm>
          <a:off x="6386600" y="4607229"/>
          <a:ext cx="2508140" cy="1696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620183" y="801501"/>
            <a:ext cx="16516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процентах)</a:t>
            </a:r>
          </a:p>
        </p:txBody>
      </p:sp>
      <p:pic>
        <p:nvPicPr>
          <p:cNvPr id="16" name="char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172" y="118905"/>
            <a:ext cx="2645893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7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vladimirstat.gks.ru/storage/2018/12-18/kZYigcQq/_%D0%BF%D0%B8%D1%8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2910" y="430298"/>
            <a:ext cx="87285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92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ФЕДЕРАЛЬНЫХ СТАТИСТИЧЕСКИХ НАБЛЮДЕНИЙ</a:t>
            </a:r>
            <a:br>
              <a:rPr lang="ru-RU" altLang="ru-RU" b="1" dirty="0">
                <a:solidFill>
                  <a:srgbClr val="09286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b="1" dirty="0">
                <a:solidFill>
                  <a:srgbClr val="092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СОЦИАЛЬНО-ДЕМОГРАФИЧЕСКИМ ПРОБЛЕМАМ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5111" y="1053145"/>
            <a:ext cx="83613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schemeClr val="tx2"/>
                </a:solidFill>
              </a:rPr>
              <a:t>реализуется во </a:t>
            </a:r>
            <a:r>
              <a:rPr lang="ru-RU" sz="1200" dirty="0">
                <a:solidFill>
                  <a:schemeClr val="tx2"/>
                </a:solidFill>
              </a:rPr>
              <a:t>исполнение постановления Правительства Российской Федерации от 27.11.2010 г. № 946 </a:t>
            </a:r>
            <a:r>
              <a:rPr lang="ru-RU" sz="1200" dirty="0" smtClean="0">
                <a:solidFill>
                  <a:schemeClr val="tx2"/>
                </a:solidFill>
              </a:rPr>
              <a:t>«</a:t>
            </a:r>
            <a:r>
              <a:rPr lang="ru-RU" sz="1200" dirty="0">
                <a:solidFill>
                  <a:schemeClr val="tx2"/>
                </a:solidFill>
              </a:rPr>
              <a:t>Об организации в Российской Федерации системы федеральных статистических наблюдений по социально-демографическим проблемам»</a:t>
            </a: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588035" y="1554175"/>
            <a:ext cx="8332787" cy="19301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50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ru-RU" altLang="ru-RU" sz="2400" smtClean="0">
              <a:solidFill>
                <a:schemeClr val="tx2">
                  <a:lumMod val="75000"/>
                </a:schemeClr>
              </a:solidFill>
              <a:latin typeface="Tahoma" pitchFamily="34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756835" y="1538665"/>
            <a:ext cx="8072438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13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УСЛОВИЯ ПРОЖИВАНИЯ И ОБРАЗ ЖИЗНИ НАСЕЛЕНИЯ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605111" y="1754944"/>
            <a:ext cx="1863725" cy="159966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1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КОМПЛЕКСНОЕ НАБЛЮДЕНИЕ УСЛОВИЙ </a:t>
            </a:r>
            <a:r>
              <a:rPr lang="ru-RU" altLang="ru-RU" sz="1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ЖИЗНИ НАСЕЛЕНИЯ</a:t>
            </a:r>
            <a:r>
              <a:rPr lang="ru-RU" altLang="ru-RU" sz="1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9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2011г</a:t>
            </a:r>
            <a:r>
              <a:rPr lang="ru-RU" altLang="ru-RU" sz="9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. – 10 тыс. </a:t>
            </a:r>
          </a:p>
          <a:p>
            <a:pPr algn="ctr" fontAlgn="base">
              <a:spcBef>
                <a:spcPct val="5000"/>
              </a:spcBef>
              <a:spcAft>
                <a:spcPct val="0"/>
              </a:spcAft>
            </a:pPr>
            <a:r>
              <a:rPr lang="ru-RU" altLang="ru-RU" sz="9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домохозяйств,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ru-RU" sz="9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c</a:t>
            </a:r>
            <a:r>
              <a:rPr lang="ru-RU" altLang="ru-RU" sz="9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2014г</a:t>
            </a:r>
            <a:r>
              <a:rPr lang="en-US" altLang="ru-RU" sz="9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.</a:t>
            </a:r>
            <a:r>
              <a:rPr lang="ru-RU" altLang="ru-RU" sz="9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1 РАЗ В 2 ГОДА – </a:t>
            </a:r>
            <a:br>
              <a:rPr lang="ru-RU" altLang="ru-RU" sz="9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ru-RU" altLang="ru-RU" sz="9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60 тыс. домохозяйств</a:t>
            </a:r>
            <a:br>
              <a:rPr lang="ru-RU" altLang="ru-RU" sz="9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</a:br>
            <a:endParaRPr lang="ru-RU" altLang="ru-RU" sz="900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378088" y="1749670"/>
            <a:ext cx="1692275" cy="157735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105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РЕПРОДУКТИВНЫЕ ПЛАНЫ НАСЕЛЕНИЯ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ru-RU" altLang="ru-RU" sz="1000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1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1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2012г. – 10 тыс. </a:t>
            </a:r>
          </a:p>
          <a:p>
            <a:pPr algn="ctr" fontAlgn="base">
              <a:spcBef>
                <a:spcPct val="5000"/>
              </a:spcBef>
              <a:spcAft>
                <a:spcPct val="0"/>
              </a:spcAft>
            </a:pPr>
            <a:r>
              <a:rPr lang="ru-RU" altLang="ru-RU" sz="1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домохозяйств,</a:t>
            </a:r>
            <a:br>
              <a:rPr lang="ru-RU" altLang="ru-RU" sz="1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ru-RU" altLang="ru-RU" sz="1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с 2017г.  1 РАЗ в 5 ЛЕТ – </a:t>
            </a:r>
            <a:br>
              <a:rPr lang="ru-RU" altLang="ru-RU" sz="1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ru-RU" altLang="ru-RU" sz="1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15 тыс. домохозяйств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3974140" y="1746039"/>
            <a:ext cx="1606550" cy="159043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1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ВЫБОРОЧНОЕ НАБЛЮДЕНИЕ </a:t>
            </a:r>
            <a:r>
              <a:rPr lang="ru-RU" altLang="ru-RU" sz="1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ИСПОЛЬЗОВАНИЯ  </a:t>
            </a:r>
            <a:r>
              <a:rPr lang="ru-RU" altLang="ru-RU" sz="1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СУТОЧНОГО ФОНДА  ВРЕМЕНИ НАСЕЛЕНИЕМ</a:t>
            </a:r>
          </a:p>
          <a:p>
            <a:pPr algn="ctr" fontAlgn="base">
              <a:spcBef>
                <a:spcPct val="15000"/>
              </a:spcBef>
              <a:spcAft>
                <a:spcPct val="0"/>
              </a:spcAft>
            </a:pPr>
            <a:r>
              <a:rPr lang="ru-RU" altLang="ru-RU" sz="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ru-RU" altLang="ru-RU" sz="9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2014г. – 10 тыс. домохозяйств,</a:t>
            </a:r>
            <a:br>
              <a:rPr lang="ru-RU" altLang="ru-RU" sz="9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ru-RU" altLang="ru-RU" sz="9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с 2019г. 1 РАЗ в 5 ЛЕТ – </a:t>
            </a:r>
            <a:br>
              <a:rPr lang="ru-RU" altLang="ru-RU" sz="9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ru-RU" altLang="ru-RU" sz="9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45 тыс. домохозяйств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535625" y="1716022"/>
            <a:ext cx="1798637" cy="167738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1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ПОВЕДЕНЧЕСКИЕ ФАКТОРЫ ВЛИЯЮЩИЕ НА СОСТОЯНИЕ ЗДОРОВЬЯ НАСЕЛЕНИЯ</a:t>
            </a:r>
            <a:br>
              <a:rPr lang="ru-RU" altLang="ru-RU" sz="1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ru-RU" altLang="ru-RU" sz="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2013 </a:t>
            </a:r>
            <a:r>
              <a:rPr lang="ru-RU" altLang="ru-RU" sz="9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г</a:t>
            </a:r>
            <a:r>
              <a:rPr lang="ru-RU" altLang="ru-RU" sz="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., 2018 г.</a:t>
            </a:r>
            <a:r>
              <a:rPr lang="en-US" altLang="ru-RU" sz="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ru-RU" sz="9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/>
            </a:r>
            <a:br>
              <a:rPr lang="en-US" altLang="ru-RU" sz="9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ru-RU" altLang="ru-RU" sz="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15 </a:t>
            </a:r>
            <a:r>
              <a:rPr lang="ru-RU" altLang="ru-RU" sz="9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тыс. </a:t>
            </a:r>
            <a:r>
              <a:rPr lang="ru-RU" altLang="ru-RU" sz="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домохозяйств</a:t>
            </a:r>
          </a:p>
          <a:p>
            <a:pPr algn="ctr" fontAlgn="base">
              <a:spcAft>
                <a:spcPct val="0"/>
              </a:spcAft>
            </a:pPr>
            <a:endParaRPr lang="ru-RU" altLang="ru-RU" sz="9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  <a:p>
            <a:pPr algn="ctr" fontAlgn="base">
              <a:spcAft>
                <a:spcPct val="0"/>
              </a:spcAft>
            </a:pPr>
            <a:r>
              <a:rPr lang="ru-RU" altLang="ru-RU" sz="9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СОСТОЯНИЕ </a:t>
            </a:r>
            <a:r>
              <a:rPr lang="ru-RU" altLang="ru-RU" sz="9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ЗДОРОВЬЯ </a:t>
            </a:r>
            <a:r>
              <a:rPr lang="ru-RU" altLang="ru-RU" sz="9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НАСЕЛЕНИЯ</a:t>
            </a:r>
          </a:p>
          <a:p>
            <a:pPr algn="ctr" fontAlgn="base">
              <a:spcAft>
                <a:spcPct val="0"/>
              </a:spcAft>
            </a:pPr>
            <a:r>
              <a:rPr lang="ru-RU" altLang="ru-RU" sz="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ЕЖЕГОДНО  с 2019 г. –  </a:t>
            </a:r>
          </a:p>
          <a:p>
            <a:pPr algn="ctr" fontAlgn="base">
              <a:spcAft>
                <a:spcPct val="0"/>
              </a:spcAft>
            </a:pPr>
            <a:r>
              <a:rPr lang="ru-RU" altLang="ru-RU" sz="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60 тыс. домохозяйств</a:t>
            </a:r>
            <a:endParaRPr lang="ru-RU" altLang="ru-RU" sz="900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7236296" y="1561731"/>
            <a:ext cx="1650529" cy="17652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7288219" y="1746051"/>
            <a:ext cx="1539875" cy="141577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1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ВЫБОРОЧНОЕ НАБЛЮДЕНИЕ РАЦИОНА </a:t>
            </a:r>
            <a:r>
              <a:rPr lang="ru-RU" altLang="ru-RU" sz="1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ПИТАНИЯ НАСЕЛЕНИЯ</a:t>
            </a:r>
            <a:r>
              <a:rPr lang="en-US" altLang="ru-RU" sz="1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/>
            </a:r>
            <a:br>
              <a:rPr lang="en-US" altLang="ru-RU" sz="1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en-US" altLang="ru-RU" sz="1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/>
            </a:r>
            <a:br>
              <a:rPr lang="en-US" altLang="ru-RU" sz="1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en-US" altLang="ru-RU" sz="9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/>
            </a:r>
            <a:br>
              <a:rPr lang="en-US" altLang="ru-RU" sz="9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ru-RU" altLang="ru-RU" sz="9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с 2013 г. </a:t>
            </a:r>
            <a:br>
              <a:rPr lang="ru-RU" altLang="ru-RU" sz="9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ru-RU" altLang="ru-RU" sz="9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1 РАЗ в 5 ЛЕТ – </a:t>
            </a:r>
            <a:r>
              <a:rPr lang="en-US" altLang="ru-RU" sz="9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/>
            </a:r>
            <a:br>
              <a:rPr lang="en-US" altLang="ru-RU" sz="9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ru-RU" altLang="ru-RU" sz="9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45 тыс. домохозяйств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684226" y="3722416"/>
            <a:ext cx="338613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Выборочное наблюдение доходов населения и участия в социальных программах </a:t>
            </a:r>
            <a:endParaRPr lang="ru-RU" sz="1300" b="1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1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в </a:t>
            </a:r>
            <a:r>
              <a:rPr lang="ru-RU" altLang="ru-RU" sz="1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20</a:t>
            </a:r>
            <a:r>
              <a:rPr lang="en-US" altLang="ru-RU" sz="1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1</a:t>
            </a:r>
            <a:r>
              <a:rPr lang="ru-RU" altLang="ru-RU" sz="1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2г. – 10 тыс. домохозяйств, ЕЖЕГОДНО с 2014г. – </a:t>
            </a:r>
            <a:r>
              <a:rPr lang="en-US" altLang="ru-RU" sz="1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/>
            </a:r>
            <a:br>
              <a:rPr lang="en-US" altLang="ru-RU" sz="1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ru-RU" altLang="ru-RU" sz="1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45 тыс. домохозяйств</a:t>
            </a:r>
            <a:r>
              <a:rPr lang="ru-RU" altLang="ru-RU" sz="1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,</a:t>
            </a:r>
            <a:r>
              <a:rPr lang="en-US" altLang="ru-RU" sz="1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c 2016 </a:t>
            </a:r>
            <a:r>
              <a:rPr lang="ru-RU" altLang="ru-RU" sz="1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г. – 60 тыс. домохозяйств,</a:t>
            </a:r>
            <a:r>
              <a:rPr lang="ru-RU" altLang="ru-RU" sz="1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/>
            </a:r>
            <a:br>
              <a:rPr lang="ru-RU" altLang="ru-RU" sz="1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ru-RU" altLang="ru-RU" sz="1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с 2017г. 1 </a:t>
            </a:r>
            <a:r>
              <a:rPr lang="ru-RU" altLang="ru-RU" sz="1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РАЗ В </a:t>
            </a:r>
            <a:r>
              <a:rPr lang="ru-RU" altLang="ru-RU" sz="1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5 </a:t>
            </a:r>
            <a:r>
              <a:rPr lang="ru-RU" altLang="ru-RU" sz="1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лет </a:t>
            </a:r>
            <a:r>
              <a:rPr lang="ru-RU" altLang="ru-RU" sz="1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– </a:t>
            </a:r>
            <a:r>
              <a:rPr lang="ru-RU" altLang="ru-RU" sz="1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увеличение охвата до 160 </a:t>
            </a:r>
            <a:r>
              <a:rPr lang="ru-RU" altLang="ru-RU" sz="1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тыс. домохозяйств</a:t>
            </a:r>
          </a:p>
        </p:txBody>
      </p:sp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611189" y="3649365"/>
            <a:ext cx="3649662" cy="144145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ru-RU" altLang="ru-RU" sz="2400" smtClean="0">
              <a:solidFill>
                <a:schemeClr val="tx2">
                  <a:lumMod val="75000"/>
                </a:schemeClr>
              </a:solidFill>
              <a:latin typeface="Tahoma" pitchFamily="34" charset="0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641850" y="3677592"/>
            <a:ext cx="361900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Выборочное наблюдение доходов населения и участия в социальных программах </a:t>
            </a:r>
            <a:endParaRPr lang="ru-RU" sz="1300" b="1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1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в </a:t>
            </a:r>
            <a:r>
              <a:rPr lang="ru-RU" altLang="ru-RU" sz="1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20</a:t>
            </a:r>
            <a:r>
              <a:rPr lang="en-US" altLang="ru-RU" sz="1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1</a:t>
            </a:r>
            <a:r>
              <a:rPr lang="ru-RU" altLang="ru-RU" sz="1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2г. – 10 тыс. домохозяйств, ЕЖЕГОДНО с 2014г. – </a:t>
            </a:r>
            <a:r>
              <a:rPr lang="en-US" altLang="ru-RU" sz="1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/>
            </a:r>
            <a:br>
              <a:rPr lang="en-US" altLang="ru-RU" sz="1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ru-RU" altLang="ru-RU" sz="1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45 тыс. домохозяйств</a:t>
            </a:r>
            <a:r>
              <a:rPr lang="ru-RU" altLang="ru-RU" sz="1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,</a:t>
            </a:r>
            <a:r>
              <a:rPr lang="en-US" altLang="ru-RU" sz="1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c 2016 </a:t>
            </a:r>
            <a:r>
              <a:rPr lang="ru-RU" altLang="ru-RU" sz="1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г. – 60 тыс. домохозяйств,</a:t>
            </a:r>
            <a:r>
              <a:rPr lang="ru-RU" altLang="ru-RU" sz="1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/>
            </a:r>
            <a:br>
              <a:rPr lang="ru-RU" altLang="ru-RU" sz="1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ru-RU" altLang="ru-RU" sz="1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с 2017г. 1 </a:t>
            </a:r>
            <a:r>
              <a:rPr lang="ru-RU" altLang="ru-RU" sz="1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РАЗ В </a:t>
            </a:r>
            <a:r>
              <a:rPr lang="ru-RU" altLang="ru-RU" sz="1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5 </a:t>
            </a:r>
            <a:r>
              <a:rPr lang="ru-RU" altLang="ru-RU" sz="1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лет </a:t>
            </a:r>
            <a:r>
              <a:rPr lang="ru-RU" altLang="ru-RU" sz="1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– </a:t>
            </a:r>
            <a:r>
              <a:rPr lang="ru-RU" altLang="ru-RU" sz="1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увеличение охвата до 160 </a:t>
            </a:r>
            <a:r>
              <a:rPr lang="ru-RU" altLang="ru-RU" sz="1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тыс. домохозяйств</a:t>
            </a:r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611189" y="5305698"/>
            <a:ext cx="3649662" cy="136366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ru-RU" altLang="ru-RU" sz="2400" smtClean="0">
              <a:solidFill>
                <a:schemeClr val="tx2">
                  <a:lumMod val="75000"/>
                </a:schemeClr>
              </a:solidFill>
              <a:latin typeface="Tahoma" pitchFamily="34" charset="0"/>
            </a:endParaRP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734149" y="5298554"/>
            <a:ext cx="3433763" cy="1361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Выборочное наблюдение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качества и доступности услуг в сферах образования, здравоохранения и социального обслуживания, содействия занятости населения</a:t>
            </a:r>
            <a:r>
              <a:rPr lang="ru-RU" altLang="ru-RU" sz="12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9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2013г. – 10 тыс. домохозяйств,</a:t>
            </a:r>
            <a:br>
              <a:rPr lang="ru-RU" altLang="ru-RU" sz="9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ru-RU" altLang="ru-RU" sz="9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с 2015г.  1 РАЗ в 2 ГОДА – 48 тыс.  домохозяйств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4427544" y="3649391"/>
            <a:ext cx="4545012" cy="3019969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ru-RU" altLang="ru-RU" sz="2400" smtClean="0">
              <a:solidFill>
                <a:schemeClr val="tx2">
                  <a:lumMod val="75000"/>
                </a:schemeClr>
              </a:solidFill>
              <a:latin typeface="Tahoma" pitchFamily="34" charset="0"/>
            </a:endParaRP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4538676" y="3689052"/>
            <a:ext cx="4333875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ru-RU" altLang="ru-RU" sz="13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ИНТЕГРАЦИОННЫЕ ПРОЦЕССЫ</a:t>
            </a:r>
            <a:br>
              <a:rPr lang="ru-RU" altLang="ru-RU" sz="13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НА РЫНКЕ ТРУДА </a:t>
            </a:r>
            <a:br>
              <a:rPr lang="ru-RU" altLang="ru-RU" sz="13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endParaRPr lang="ru-RU" altLang="ru-RU" sz="1000" b="1" i="1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4398963" y="4514552"/>
            <a:ext cx="1511300" cy="17466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1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ИСПОЛЬЗОВАНИЕ ТРУДА МИГРАНТОВ</a:t>
            </a:r>
            <a:br>
              <a:rPr lang="ru-RU" altLang="ru-RU" sz="1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</a:br>
            <a:endParaRPr lang="en-US" altLang="ru-RU" sz="1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ru-RU" sz="1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ru-RU" sz="1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ru-RU" altLang="ru-RU" sz="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9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с 2014г.  </a:t>
            </a:r>
            <a:br>
              <a:rPr lang="ru-RU" altLang="ru-RU" sz="9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ru-RU" altLang="ru-RU" sz="9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1 РАЗ в 5 ЛЕТ – </a:t>
            </a:r>
            <a:br>
              <a:rPr lang="ru-RU" altLang="ru-RU" sz="9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ru-RU" altLang="ru-RU" sz="9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100 тыс. домохозяйств</a:t>
            </a:r>
            <a:r>
              <a:rPr lang="ru-RU" altLang="ru-RU" sz="1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/>
            </a:r>
            <a:br>
              <a:rPr lang="ru-RU" altLang="ru-RU" sz="1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</a:br>
            <a:endParaRPr lang="ru-RU" altLang="ru-RU" sz="1000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5795976" y="4514578"/>
            <a:ext cx="1862137" cy="158504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ТРУДОУСТРОЙСТВО ВЫПУСКНИКОВ УЧРЕЖДЕНИЙ ПРОФЕССИОНАЛЬНОГО ОБРАЗОВАНИЯ</a:t>
            </a:r>
            <a:br>
              <a:rPr lang="ru-RU" altLang="ru-RU" sz="1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</a:br>
            <a:endParaRPr lang="en-US" altLang="ru-RU" sz="1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900" b="1" i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/>
            </a:r>
            <a:br>
              <a:rPr lang="ru-RU" altLang="ru-RU" sz="900" b="1" i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</a:br>
            <a:r>
              <a:rPr lang="ru-RU" altLang="ru-RU" sz="9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с 2016г.</a:t>
            </a:r>
            <a:br>
              <a:rPr lang="ru-RU" altLang="ru-RU" sz="9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ru-RU" altLang="ru-RU" sz="1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1 РАЗ в 5 ЛЕТ</a:t>
            </a:r>
            <a:r>
              <a:rPr lang="en-US" altLang="ru-RU" sz="1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ru-RU" altLang="ru-RU" sz="9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–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9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100 тыс. </a:t>
            </a:r>
            <a:r>
              <a:rPr lang="ru-RU" altLang="ru-RU" sz="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домохозяйств</a:t>
            </a:r>
            <a:endParaRPr lang="ru-RU" altLang="ru-RU" sz="900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7451725" y="4514552"/>
            <a:ext cx="1435100" cy="158504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УЧАСТИЕ НАСЕЛЕНИЯ В НЕПРЕРЫВНОМ ОБРАЗОВАНИИ</a:t>
            </a:r>
            <a:r>
              <a:rPr lang="ru-RU" altLang="ru-RU" sz="1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/>
            </a:r>
            <a:br>
              <a:rPr lang="ru-RU" altLang="ru-RU" sz="1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</a:br>
            <a:endParaRPr lang="en-US" altLang="ru-RU" sz="10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ru-RU" sz="10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0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9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с 2015г.</a:t>
            </a:r>
            <a:br>
              <a:rPr lang="ru-RU" altLang="ru-RU" sz="9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ru-RU" altLang="ru-RU" sz="9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1 РАЗ в 5 ЛЕТ</a:t>
            </a:r>
            <a:r>
              <a:rPr lang="en-US" altLang="ru-RU" sz="9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ru-RU" altLang="ru-RU" sz="9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–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9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100 тыс. домохозяйств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6702" y="134461"/>
            <a:ext cx="268054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solidFill>
                  <a:schemeClr val="tx2"/>
                </a:solidFill>
                <a:latin typeface="Impact" pitchFamily="34" charset="0"/>
              </a:rPr>
              <a:t>Рацион  питания  населения :  итоги  2018</a:t>
            </a:r>
          </a:p>
        </p:txBody>
      </p:sp>
    </p:spTree>
    <p:extLst>
      <p:ext uri="{BB962C8B-B14F-4D97-AF65-F5344CB8AC3E}">
        <p14:creationId xmlns:p14="http://schemas.microsoft.com/office/powerpoint/2010/main" val="104856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vladimirstat.gks.ru/storage/2018/12-18/kZYigcQq/_%D0%BF%D0%B8%D1%8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260434" y="462529"/>
            <a:ext cx="2682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ПИТАНИЕ ВНЕ ДОМА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72815" y="1137858"/>
            <a:ext cx="3449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chemeClr val="tx2"/>
                </a:solidFill>
                <a:cs typeface="Arial" charset="0"/>
              </a:rPr>
              <a:t>лица в возрасте 14 лет и более</a:t>
            </a:r>
            <a:endParaRPr lang="ru-RU" i="1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247364427"/>
              </p:ext>
            </p:extLst>
          </p:nvPr>
        </p:nvGraphicFramePr>
        <p:xfrm>
          <a:off x="3109745" y="1965090"/>
          <a:ext cx="2696879" cy="2152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077744" y="2112555"/>
            <a:ext cx="781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Всего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03479" y="3843044"/>
            <a:ext cx="24422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000"/>
            </a:lvl1pPr>
          </a:lstStyle>
          <a:p>
            <a:r>
              <a:rPr lang="ru-RU" dirty="0"/>
              <a:t>Городская местность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23020" y="3843044"/>
            <a:ext cx="23342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Сельская </a:t>
            </a:r>
            <a:r>
              <a:rPr lang="ru-RU" sz="2000" dirty="0"/>
              <a:t>местность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7975" y="1493407"/>
            <a:ext cx="8598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Покупали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еду на улице, чтобы быстро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перекусить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(такие продукты как хот-дог, </a:t>
            </a:r>
            <a:r>
              <a:rPr lang="ru-RU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шаурма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т.д.)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36096" y="5701898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976648958"/>
              </p:ext>
            </p:extLst>
          </p:nvPr>
        </p:nvGraphicFramePr>
        <p:xfrm>
          <a:off x="460375" y="4336297"/>
          <a:ext cx="5393759" cy="1777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2131290858"/>
              </p:ext>
            </p:extLst>
          </p:nvPr>
        </p:nvGraphicFramePr>
        <p:xfrm>
          <a:off x="6076359" y="4379042"/>
          <a:ext cx="2664296" cy="1692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671876" y="796211"/>
            <a:ext cx="16516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1400" b="1" i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600" dirty="0">
                <a:solidFill>
                  <a:schemeClr val="tx2"/>
                </a:solidFill>
              </a:rPr>
              <a:t>(в процентах)</a:t>
            </a:r>
          </a:p>
        </p:txBody>
      </p:sp>
      <p:pic>
        <p:nvPicPr>
          <p:cNvPr id="16" name="char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583" y="129512"/>
            <a:ext cx="2645893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39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vladimirstat.gks.ru/storage/2018/12-18/kZYigcQq/_%D0%BF%D0%B8%D1%8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3" name="Chart 66"/>
          <p:cNvGraphicFramePr/>
          <p:nvPr>
            <p:extLst>
              <p:ext uri="{D42A27DB-BD31-4B8C-83A1-F6EECF244321}">
                <p14:modId xmlns:p14="http://schemas.microsoft.com/office/powerpoint/2010/main" val="3743154166"/>
              </p:ext>
            </p:extLst>
          </p:nvPr>
        </p:nvGraphicFramePr>
        <p:xfrm>
          <a:off x="5903560" y="3429000"/>
          <a:ext cx="2963212" cy="2564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021259" y="2820774"/>
            <a:ext cx="2854612" cy="7386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ПРОЖИВАЮЩИЕ 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ГОРОДСКИХ НАСЕЛЕННЫХ ПУНКТАХ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53793" y="2820774"/>
            <a:ext cx="2808312" cy="7386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ПРОЖИВАЮЩИЕ 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СЕЛЬСКИХ НАСЕЛЕННЫХ ПУНКТАХ</a:t>
            </a:r>
          </a:p>
        </p:txBody>
      </p:sp>
      <p:graphicFrame>
        <p:nvGraphicFramePr>
          <p:cNvPr id="6" name="Chart 66"/>
          <p:cNvGraphicFramePr/>
          <p:nvPr>
            <p:extLst>
              <p:ext uri="{D42A27DB-BD31-4B8C-83A1-F6EECF244321}">
                <p14:modId xmlns:p14="http://schemas.microsoft.com/office/powerpoint/2010/main" val="2473519928"/>
              </p:ext>
            </p:extLst>
          </p:nvPr>
        </p:nvGraphicFramePr>
        <p:xfrm>
          <a:off x="0" y="3030376"/>
          <a:ext cx="6936705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11760" y="476968"/>
            <a:ext cx="4843570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САМООЦЕНКА СОСТОЯНИЯ ЗДОРОВЬЯ </a:t>
            </a:r>
          </a:p>
        </p:txBody>
      </p:sp>
      <p:pic>
        <p:nvPicPr>
          <p:cNvPr id="8" name="char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330" y="155299"/>
            <a:ext cx="2645893" cy="298730"/>
          </a:xfrm>
          <a:prstGeom prst="rect">
            <a:avLst/>
          </a:prstGeom>
        </p:spPr>
      </p:pic>
      <p:graphicFrame>
        <p:nvGraphicFramePr>
          <p:cNvPr id="9" name="Chart 66"/>
          <p:cNvGraphicFramePr/>
          <p:nvPr>
            <p:extLst>
              <p:ext uri="{D42A27DB-BD31-4B8C-83A1-F6EECF244321}">
                <p14:modId xmlns:p14="http://schemas.microsoft.com/office/powerpoint/2010/main" val="2413684306"/>
              </p:ext>
            </p:extLst>
          </p:nvPr>
        </p:nvGraphicFramePr>
        <p:xfrm>
          <a:off x="2987341" y="1344465"/>
          <a:ext cx="3279596" cy="2084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917221" y="909293"/>
            <a:ext cx="583264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РЕСПОНДЕНТЫ, ЗА ИСКЛЮЧЕНИЕМ ДЕТЕЙ ДО 3-Х ЛЕТ </a:t>
            </a:r>
          </a:p>
        </p:txBody>
      </p:sp>
    </p:spTree>
    <p:extLst>
      <p:ext uri="{BB962C8B-B14F-4D97-AF65-F5344CB8AC3E}">
        <p14:creationId xmlns:p14="http://schemas.microsoft.com/office/powerpoint/2010/main" val="11678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1371" y="486582"/>
            <a:ext cx="5728363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dirty="0"/>
              <a:t>РАСПРЕДЕЛЕНИЕ ДЕТЕЙ В ВОЗРАСТЕ 3-13 ЛЕТ </a:t>
            </a:r>
          </a:p>
          <a:p>
            <a:pPr algn="ctr"/>
            <a:r>
              <a:rPr lang="ru-RU" dirty="0"/>
              <a:t>ПО ОЦЕНКЕ  СОСТОЯНИЯ ЗДОРОВЬЯ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7157" y="1246192"/>
            <a:ext cx="3015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Все дети (3-13 лет)</a:t>
            </a:r>
            <a:endParaRPr lang="ru-RU" sz="2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760423" y="4835845"/>
            <a:ext cx="2736303" cy="821628"/>
            <a:chOff x="1097376" y="5163141"/>
            <a:chExt cx="3270596" cy="654301"/>
          </a:xfrm>
        </p:grpSpPr>
        <p:grpSp>
          <p:nvGrpSpPr>
            <p:cNvPr id="18" name="Group 134"/>
            <p:cNvGrpSpPr/>
            <p:nvPr/>
          </p:nvGrpSpPr>
          <p:grpSpPr>
            <a:xfrm>
              <a:off x="1097376" y="5180525"/>
              <a:ext cx="366584" cy="215102"/>
              <a:chOff x="3287425" y="1417883"/>
              <a:chExt cx="648499" cy="649042"/>
            </a:xfrm>
          </p:grpSpPr>
          <p:sp>
            <p:nvSpPr>
              <p:cNvPr id="28" name="Oval 47"/>
              <p:cNvSpPr>
                <a:spLocks noChangeAspect="1"/>
              </p:cNvSpPr>
              <p:nvPr/>
            </p:nvSpPr>
            <p:spPr>
              <a:xfrm>
                <a:off x="3287425" y="1417883"/>
                <a:ext cx="648499" cy="649042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9" name="Oval 48"/>
              <p:cNvSpPr>
                <a:spLocks noChangeAspect="1"/>
              </p:cNvSpPr>
              <p:nvPr/>
            </p:nvSpPr>
            <p:spPr>
              <a:xfrm>
                <a:off x="3362252" y="1492773"/>
                <a:ext cx="498845" cy="499263"/>
              </a:xfrm>
              <a:prstGeom prst="ellipse">
                <a:avLst/>
              </a:prstGeom>
              <a:solidFill>
                <a:srgbClr val="92D05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19" name="Group 129"/>
            <p:cNvGrpSpPr/>
            <p:nvPr/>
          </p:nvGrpSpPr>
          <p:grpSpPr>
            <a:xfrm>
              <a:off x="1125174" y="5598423"/>
              <a:ext cx="366584" cy="215102"/>
              <a:chOff x="2779491" y="2517212"/>
              <a:chExt cx="648499" cy="649042"/>
            </a:xfrm>
          </p:grpSpPr>
          <p:sp>
            <p:nvSpPr>
              <p:cNvPr id="26" name="Oval 50"/>
              <p:cNvSpPr>
                <a:spLocks noChangeAspect="1"/>
              </p:cNvSpPr>
              <p:nvPr/>
            </p:nvSpPr>
            <p:spPr>
              <a:xfrm>
                <a:off x="2779491" y="2517212"/>
                <a:ext cx="648499" cy="649042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7" name="Oval 51"/>
              <p:cNvSpPr>
                <a:spLocks noChangeAspect="1"/>
              </p:cNvSpPr>
              <p:nvPr/>
            </p:nvSpPr>
            <p:spPr>
              <a:xfrm>
                <a:off x="2854318" y="2592102"/>
                <a:ext cx="498845" cy="499263"/>
              </a:xfrm>
              <a:prstGeom prst="ellipse">
                <a:avLst/>
              </a:prstGeom>
              <a:solidFill>
                <a:srgbClr val="FF00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="1" dirty="0">
                  <a:latin typeface="+mj-lt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1561717" y="5163141"/>
              <a:ext cx="1684546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ru-RU" b="1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хорошее</a:t>
              </a:r>
              <a:endParaRPr lang="en-US" b="1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554553" y="5540443"/>
              <a:ext cx="2813419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ru-RU" b="1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у</a:t>
              </a:r>
              <a:r>
                <a:rPr lang="ru-RU" b="1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довлетворительное</a:t>
              </a:r>
              <a:endParaRPr lang="en-US" b="1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</p:grpSp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1820744715"/>
              </p:ext>
            </p:extLst>
          </p:nvPr>
        </p:nvGraphicFramePr>
        <p:xfrm>
          <a:off x="16789" y="1556792"/>
          <a:ext cx="3851497" cy="2957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5197317" y="1267243"/>
            <a:ext cx="2382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Дети (3-6 лет)</a:t>
            </a:r>
            <a:endParaRPr lang="ru-RU" i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56312" y="2994308"/>
            <a:ext cx="2553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Дети (7-11 лет)</a:t>
            </a:r>
            <a:endParaRPr lang="ru-RU" i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56312" y="4835845"/>
            <a:ext cx="2735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Дети (12-13 лет)</a:t>
            </a:r>
            <a:endParaRPr lang="ru-RU" i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val="2922674490"/>
              </p:ext>
            </p:extLst>
          </p:nvPr>
        </p:nvGraphicFramePr>
        <p:xfrm>
          <a:off x="5098546" y="1052603"/>
          <a:ext cx="3434286" cy="2018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1957323787"/>
              </p:ext>
            </p:extLst>
          </p:nvPr>
        </p:nvGraphicFramePr>
        <p:xfrm>
          <a:off x="5098546" y="2897590"/>
          <a:ext cx="3434286" cy="2018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7" name="Диаграмма 36"/>
          <p:cNvGraphicFramePr/>
          <p:nvPr>
            <p:extLst>
              <p:ext uri="{D42A27DB-BD31-4B8C-83A1-F6EECF244321}">
                <p14:modId xmlns:p14="http://schemas.microsoft.com/office/powerpoint/2010/main" val="2227997705"/>
              </p:ext>
            </p:extLst>
          </p:nvPr>
        </p:nvGraphicFramePr>
        <p:xfrm>
          <a:off x="5098546" y="4838433"/>
          <a:ext cx="3600400" cy="2044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9" name="Прямоугольник 38"/>
          <p:cNvSpPr/>
          <p:nvPr/>
        </p:nvSpPr>
        <p:spPr>
          <a:xfrm>
            <a:off x="6986302" y="6212502"/>
            <a:ext cx="5934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9,4%</a:t>
            </a:r>
          </a:p>
        </p:txBody>
      </p:sp>
      <p:pic>
        <p:nvPicPr>
          <p:cNvPr id="23" name="chart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487" y="115284"/>
            <a:ext cx="2645893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vladimirstat.gks.ru/storage/2018/12-18/kZYigcQq/_%D0%BF%D0%B8%D1%8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2957858" y="2756546"/>
            <a:ext cx="3240360" cy="175257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Имеют одно или несколько заболеваний, связанные с питанием –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39,5%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769761"/>
              </p:ext>
            </p:extLst>
          </p:nvPr>
        </p:nvGraphicFramePr>
        <p:xfrm>
          <a:off x="72684" y="48202"/>
          <a:ext cx="9018436" cy="9844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18436"/>
              </a:tblGrid>
              <a:tr h="3897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РАСПРЕДЕЛЕНИЕ </a:t>
                      </a:r>
                      <a:r>
                        <a:rPr lang="ru-RU" sz="16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РЕСПОНДЕНТОВ </a:t>
                      </a:r>
                      <a:r>
                        <a:rPr lang="ru-RU" sz="16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САМООЦЕНКЕ СОСТОЯНИЯ ЗДОРОВЬЯ </a:t>
                      </a:r>
                      <a:r>
                        <a:rPr lang="ru-RU" sz="16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</a:t>
                      </a:r>
                    </a:p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</a:t>
                      </a:r>
                      <a:r>
                        <a:rPr lang="ru-RU" sz="16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НАЛИЧИЮ И </a:t>
                      </a:r>
                      <a:r>
                        <a:rPr lang="ru-RU" sz="16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ОСНОВНЫМ ВИДАМ ЗАБОЛЕВАНИЙ (СОСТОЯНИЙ), </a:t>
                      </a:r>
                      <a:endParaRPr lang="ru-RU" sz="1600" b="1" i="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СВЯЗАННЫХ </a:t>
                      </a:r>
                      <a:r>
                        <a:rPr lang="ru-RU" sz="16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</a:t>
                      </a:r>
                      <a:r>
                        <a:rPr lang="ru-RU" sz="16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ПИТАНИЕМ </a:t>
                      </a:r>
                    </a:p>
                    <a:p>
                      <a:pPr algn="ctr" fontAlgn="b"/>
                      <a:r>
                        <a:rPr lang="ru-RU" sz="16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(все респонденты, за исключением детей до 3-х лет)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3" marR="9063" marT="9063" marB="0" anchor="b">
                    <a:noFill/>
                  </a:tcPr>
                </a:tc>
              </a:tr>
            </a:tbl>
          </a:graphicData>
        </a:graphic>
      </p:graphicFrame>
      <p:cxnSp>
        <p:nvCxnSpPr>
          <p:cNvPr id="12" name="Прямая со стрелкой 11"/>
          <p:cNvCxnSpPr/>
          <p:nvPr/>
        </p:nvCxnSpPr>
        <p:spPr>
          <a:xfrm flipH="1">
            <a:off x="2237594" y="4303404"/>
            <a:ext cx="1260150" cy="800096"/>
          </a:xfrm>
          <a:prstGeom prst="straightConnector1">
            <a:avLst/>
          </a:prstGeom>
          <a:ln w="38100"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72684" y="2336689"/>
            <a:ext cx="1531744" cy="103420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Повышенное артериальное давление –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27,5%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187624" y="5093192"/>
            <a:ext cx="1512168" cy="107211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уровень холестерина в крови –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6,3%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2867669" y="5589240"/>
            <a:ext cx="1320449" cy="93610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Инфаркт миокарда –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2,0%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631694" y="5796783"/>
            <a:ext cx="2040691" cy="95280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Инсульт (нарушение мозгового кровообращения)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2,2%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6568508" y="5229200"/>
            <a:ext cx="1320449" cy="93610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Гепатит –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0,9%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7524328" y="3638591"/>
            <a:ext cx="1512168" cy="93610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Остеопороз –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1,9%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7232514" y="2039521"/>
            <a:ext cx="1591739" cy="100811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уровень гемоглобина или анемия –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3,4%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5703106" y="1079210"/>
            <a:ext cx="1464465" cy="104411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 желудочно-кишечного тракта –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10,0%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3635895" y="1064115"/>
            <a:ext cx="1483263" cy="96402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Аллергия на пищевые продукты –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4,3%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917963" y="995405"/>
            <a:ext cx="1949706" cy="104411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Переломы длинных трубчатых костей рук или ног –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1,3%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0" y="3913867"/>
            <a:ext cx="1691680" cy="93610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Диабет или повышенный сахар в крови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6,5%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 flipH="1">
            <a:off x="3635896" y="4509120"/>
            <a:ext cx="533528" cy="1042245"/>
          </a:xfrm>
          <a:prstGeom prst="straightConnector1">
            <a:avLst/>
          </a:prstGeom>
          <a:ln w="38100"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5023805" y="4492422"/>
            <a:ext cx="327969" cy="1304361"/>
          </a:xfrm>
          <a:prstGeom prst="straightConnector1">
            <a:avLst/>
          </a:prstGeom>
          <a:ln w="38100"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1691680" y="3854910"/>
            <a:ext cx="1305784" cy="430758"/>
          </a:xfrm>
          <a:prstGeom prst="straightConnector1">
            <a:avLst/>
          </a:prstGeom>
          <a:ln w="38100"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3" idx="2"/>
          </p:cNvCxnSpPr>
          <p:nvPr/>
        </p:nvCxnSpPr>
        <p:spPr>
          <a:xfrm flipH="1" flipV="1">
            <a:off x="1604428" y="2965750"/>
            <a:ext cx="1353430" cy="667083"/>
          </a:xfrm>
          <a:prstGeom prst="straightConnector1">
            <a:avLst/>
          </a:prstGeom>
          <a:ln w="38100"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stCxn id="3" idx="1"/>
          </p:cNvCxnSpPr>
          <p:nvPr/>
        </p:nvCxnSpPr>
        <p:spPr>
          <a:xfrm flipH="1" flipV="1">
            <a:off x="2269762" y="2039521"/>
            <a:ext cx="1162636" cy="973684"/>
          </a:xfrm>
          <a:prstGeom prst="straightConnector1">
            <a:avLst/>
          </a:prstGeom>
          <a:ln w="38100"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H="1" flipV="1">
            <a:off x="4377526" y="2039521"/>
            <a:ext cx="81408" cy="717025"/>
          </a:xfrm>
          <a:prstGeom prst="straightConnector1">
            <a:avLst/>
          </a:prstGeom>
          <a:ln w="38100"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V="1">
            <a:off x="5703106" y="2123326"/>
            <a:ext cx="381062" cy="883230"/>
          </a:xfrm>
          <a:prstGeom prst="straightConnector1">
            <a:avLst/>
          </a:prstGeom>
          <a:ln w="38100"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flipV="1">
            <a:off x="6084168" y="2756546"/>
            <a:ext cx="1148346" cy="538042"/>
          </a:xfrm>
          <a:prstGeom prst="straightConnector1">
            <a:avLst/>
          </a:prstGeom>
          <a:ln w="38100"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6237924" y="3721092"/>
            <a:ext cx="1430420" cy="385551"/>
          </a:xfrm>
          <a:prstGeom prst="straightConnector1">
            <a:avLst/>
          </a:prstGeom>
          <a:ln w="38100"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5633583" y="4303404"/>
            <a:ext cx="1208681" cy="1040935"/>
          </a:xfrm>
          <a:prstGeom prst="straightConnector1">
            <a:avLst/>
          </a:prstGeom>
          <a:ln w="38100"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Овал 29"/>
          <p:cNvSpPr/>
          <p:nvPr/>
        </p:nvSpPr>
        <p:spPr>
          <a:xfrm>
            <a:off x="7882804" y="6261428"/>
            <a:ext cx="1081684" cy="54806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Куб 6"/>
          <p:cNvSpPr/>
          <p:nvPr/>
        </p:nvSpPr>
        <p:spPr>
          <a:xfrm>
            <a:off x="3809384" y="6144891"/>
            <a:ext cx="720080" cy="504056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2,9%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Куб 30"/>
          <p:cNvSpPr/>
          <p:nvPr/>
        </p:nvSpPr>
        <p:spPr>
          <a:xfrm>
            <a:off x="6345919" y="6270135"/>
            <a:ext cx="720080" cy="504056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2,9%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Куб 32"/>
          <p:cNvSpPr/>
          <p:nvPr/>
        </p:nvSpPr>
        <p:spPr>
          <a:xfrm>
            <a:off x="7668344" y="5544755"/>
            <a:ext cx="720080" cy="504056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1,1%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Куб 34"/>
          <p:cNvSpPr/>
          <p:nvPr/>
        </p:nvSpPr>
        <p:spPr>
          <a:xfrm>
            <a:off x="4947400" y="3985122"/>
            <a:ext cx="920743" cy="504056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53,8%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Куб 35"/>
          <p:cNvSpPr/>
          <p:nvPr/>
        </p:nvSpPr>
        <p:spPr>
          <a:xfrm>
            <a:off x="8371040" y="4285668"/>
            <a:ext cx="720080" cy="504056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3,1%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Куб 36"/>
          <p:cNvSpPr/>
          <p:nvPr/>
        </p:nvSpPr>
        <p:spPr>
          <a:xfrm>
            <a:off x="2124055" y="5914013"/>
            <a:ext cx="720080" cy="504056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9,8%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Куб 38"/>
          <p:cNvSpPr/>
          <p:nvPr/>
        </p:nvSpPr>
        <p:spPr>
          <a:xfrm>
            <a:off x="1105956" y="4589136"/>
            <a:ext cx="720080" cy="504056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6,2%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Куб 39"/>
          <p:cNvSpPr/>
          <p:nvPr/>
        </p:nvSpPr>
        <p:spPr>
          <a:xfrm>
            <a:off x="1119026" y="3118866"/>
            <a:ext cx="824682" cy="504056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34,1%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Куб 41"/>
          <p:cNvSpPr/>
          <p:nvPr/>
        </p:nvSpPr>
        <p:spPr>
          <a:xfrm>
            <a:off x="4631694" y="1692676"/>
            <a:ext cx="720080" cy="504056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6,6%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Куб 42"/>
          <p:cNvSpPr/>
          <p:nvPr/>
        </p:nvSpPr>
        <p:spPr>
          <a:xfrm>
            <a:off x="8244408" y="2806837"/>
            <a:ext cx="720080" cy="504056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4,5%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Куб 44"/>
          <p:cNvSpPr/>
          <p:nvPr/>
        </p:nvSpPr>
        <p:spPr>
          <a:xfrm>
            <a:off x="6904342" y="1434819"/>
            <a:ext cx="856533" cy="504056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21,4%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Куб 45"/>
          <p:cNvSpPr/>
          <p:nvPr/>
        </p:nvSpPr>
        <p:spPr>
          <a:xfrm>
            <a:off x="107443" y="6305439"/>
            <a:ext cx="998513" cy="504056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 год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Куб 48"/>
          <p:cNvSpPr/>
          <p:nvPr/>
        </p:nvSpPr>
        <p:spPr>
          <a:xfrm>
            <a:off x="2507629" y="1664803"/>
            <a:ext cx="720080" cy="504056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1,8%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33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1600" y="550296"/>
            <a:ext cx="74294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ВАЖНОСТИ СЛЕДОВАНИЯ ОСНОВНЫМ ПРИНЦИПАМ </a:t>
            </a: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ЗДОРОВОГО </a:t>
            </a: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ПИТАНИЯ У ЛИЦ В ВОЗРАСТЕ 14 ЛЕТ И БОЛЕЕ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057537718"/>
              </p:ext>
            </p:extLst>
          </p:nvPr>
        </p:nvGraphicFramePr>
        <p:xfrm>
          <a:off x="129662" y="834970"/>
          <a:ext cx="8906833" cy="5906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948264" y="132184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297149655"/>
              </p:ext>
            </p:extLst>
          </p:nvPr>
        </p:nvGraphicFramePr>
        <p:xfrm>
          <a:off x="139819" y="1268760"/>
          <a:ext cx="3928125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452470" y="4444804"/>
            <a:ext cx="208123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выбор рациона с пониженным </a:t>
            </a:r>
          </a:p>
          <a:p>
            <a:pPr algn="ctr"/>
            <a:r>
              <a:rPr lang="ru-RU" sz="1050" dirty="0" smtClean="0"/>
              <a:t>содержанием  жиров</a:t>
            </a:r>
            <a:endParaRPr lang="ru-RU" sz="1050" dirty="0"/>
          </a:p>
        </p:txBody>
      </p:sp>
      <p:sp>
        <p:nvSpPr>
          <p:cNvPr id="4" name="TextBox 3"/>
          <p:cNvSpPr txBox="1"/>
          <p:nvPr/>
        </p:nvSpPr>
        <p:spPr>
          <a:xfrm>
            <a:off x="3571990" y="4029359"/>
            <a:ext cx="195758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50" dirty="0"/>
              <a:t>в</a:t>
            </a:r>
            <a:r>
              <a:rPr lang="ru-RU" sz="1050" dirty="0" smtClean="0"/>
              <a:t>ыбор рациона с пониженным</a:t>
            </a:r>
          </a:p>
          <a:p>
            <a:pPr algn="ctr"/>
            <a:r>
              <a:rPr lang="ru-RU" sz="1050" dirty="0"/>
              <a:t>с</a:t>
            </a:r>
            <a:r>
              <a:rPr lang="ru-RU" sz="1050" dirty="0" smtClean="0"/>
              <a:t>одержанием сахара</a:t>
            </a:r>
            <a:endParaRPr lang="ru-RU" sz="1050" dirty="0"/>
          </a:p>
        </p:txBody>
      </p:sp>
      <p:sp>
        <p:nvSpPr>
          <p:cNvPr id="7" name="TextBox 6"/>
          <p:cNvSpPr txBox="1"/>
          <p:nvPr/>
        </p:nvSpPr>
        <p:spPr>
          <a:xfrm>
            <a:off x="3497449" y="3526507"/>
            <a:ext cx="2106667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50" dirty="0" smtClean="0"/>
              <a:t>выбор рациона, включающего </a:t>
            </a:r>
          </a:p>
          <a:p>
            <a:pPr algn="ctr"/>
            <a:r>
              <a:rPr lang="ru-RU" sz="1050" dirty="0" smtClean="0"/>
              <a:t>достаточное количество фруктов </a:t>
            </a:r>
          </a:p>
          <a:p>
            <a:pPr algn="ctr"/>
            <a:r>
              <a:rPr lang="ru-RU" sz="1050" dirty="0" smtClean="0"/>
              <a:t>и овощей</a:t>
            </a:r>
            <a:endParaRPr lang="ru-RU" sz="1050" dirty="0"/>
          </a:p>
        </p:txBody>
      </p:sp>
      <p:sp>
        <p:nvSpPr>
          <p:cNvPr id="9" name="TextBox 8"/>
          <p:cNvSpPr txBox="1"/>
          <p:nvPr/>
        </p:nvSpPr>
        <p:spPr>
          <a:xfrm>
            <a:off x="3502771" y="3150662"/>
            <a:ext cx="204735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50" dirty="0"/>
              <a:t>в</a:t>
            </a:r>
            <a:r>
              <a:rPr lang="ru-RU" sz="1050" dirty="0" smtClean="0"/>
              <a:t>ыбор рациона с необходимым </a:t>
            </a:r>
          </a:p>
          <a:p>
            <a:pPr algn="ctr"/>
            <a:r>
              <a:rPr lang="ru-RU" sz="1050" dirty="0" smtClean="0"/>
              <a:t>количеством клетчатки</a:t>
            </a:r>
            <a:endParaRPr lang="ru-RU" sz="1050" dirty="0"/>
          </a:p>
        </p:txBody>
      </p:sp>
      <p:sp>
        <p:nvSpPr>
          <p:cNvPr id="10" name="TextBox 9"/>
          <p:cNvSpPr txBox="1"/>
          <p:nvPr/>
        </p:nvSpPr>
        <p:spPr>
          <a:xfrm>
            <a:off x="3304523" y="2779508"/>
            <a:ext cx="25571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/>
              <a:t>у</a:t>
            </a:r>
            <a:r>
              <a:rPr lang="ru-RU" sz="1050" dirty="0" smtClean="0"/>
              <a:t>потребление разнообразных видов еды</a:t>
            </a:r>
            <a:endParaRPr lang="ru-RU" sz="1050" dirty="0"/>
          </a:p>
        </p:txBody>
      </p:sp>
      <p:sp>
        <p:nvSpPr>
          <p:cNvPr id="11" name="TextBox 10"/>
          <p:cNvSpPr txBox="1"/>
          <p:nvPr/>
        </p:nvSpPr>
        <p:spPr>
          <a:xfrm>
            <a:off x="3371488" y="2195211"/>
            <a:ext cx="2162772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050" dirty="0"/>
              <a:t>в</a:t>
            </a:r>
            <a:r>
              <a:rPr lang="ru-RU" sz="1050" dirty="0" smtClean="0"/>
              <a:t>ыбор рациона с достаточным </a:t>
            </a:r>
          </a:p>
          <a:p>
            <a:pPr algn="ctr">
              <a:lnSpc>
                <a:spcPct val="90000"/>
              </a:lnSpc>
            </a:pPr>
            <a:r>
              <a:rPr lang="ru-RU" sz="1050" dirty="0" smtClean="0"/>
              <a:t>количеством хлеба, круп, риса и </a:t>
            </a:r>
          </a:p>
          <a:p>
            <a:pPr algn="ctr">
              <a:lnSpc>
                <a:spcPct val="90000"/>
              </a:lnSpc>
            </a:pPr>
            <a:r>
              <a:rPr lang="ru-RU" sz="1050" dirty="0" smtClean="0"/>
              <a:t>макаронных изделий</a:t>
            </a:r>
            <a:endParaRPr lang="ru-RU" sz="1050" dirty="0"/>
          </a:p>
        </p:txBody>
      </p:sp>
      <p:sp>
        <p:nvSpPr>
          <p:cNvPr id="12" name="TextBox 11"/>
          <p:cNvSpPr txBox="1"/>
          <p:nvPr/>
        </p:nvSpPr>
        <p:spPr>
          <a:xfrm>
            <a:off x="3371488" y="1816385"/>
            <a:ext cx="225734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50" dirty="0" smtClean="0"/>
              <a:t>употребление, как минимум, двух </a:t>
            </a:r>
          </a:p>
          <a:p>
            <a:pPr algn="ctr"/>
            <a:r>
              <a:rPr lang="ru-RU" sz="1050" dirty="0" smtClean="0"/>
              <a:t>порций молочных продуктов в день</a:t>
            </a:r>
            <a:endParaRPr lang="ru-RU" sz="1050" dirty="0"/>
          </a:p>
        </p:txBody>
      </p:sp>
      <p:pic>
        <p:nvPicPr>
          <p:cNvPr id="13" name="char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664" y="109831"/>
            <a:ext cx="2645893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0959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vladimirstat.gks.ru/storage/2018/12-18/kZYigcQq/_%D0%BF%D0%B8%D1%8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259632" y="499396"/>
            <a:ext cx="6778972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ИСТОЧНИКИ ПОЛУЧЕНИЯ НАСЕЛЕНИЕМ ИНФОРМАЦИИ  </a:t>
            </a:r>
          </a:p>
          <a:p>
            <a:pPr algn="ctr"/>
            <a:r>
              <a:rPr lang="ru-RU" dirty="0"/>
              <a:t>О ЗДОРОВОМ ПИТАНИИ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846422100"/>
              </p:ext>
            </p:extLst>
          </p:nvPr>
        </p:nvGraphicFramePr>
        <p:xfrm>
          <a:off x="155575" y="1484784"/>
          <a:ext cx="8736905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char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350" y="111283"/>
            <a:ext cx="2645893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56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vladimirstat.gks.ru/storage/2018/12-18/kZYigcQq/_%D0%BF%D0%B8%D1%8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894354" y="406405"/>
            <a:ext cx="7442102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dirty="0"/>
              <a:t>ОТНОШЕНИЕ НАСЕЛЕНИЯ К  ИНФОРМАЦИИ, НАПЕЧАТАННОЙ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/>
              <a:t>ЭТИКЕТКАХ ПРОДУКТОВ</a:t>
            </a:r>
          </a:p>
        </p:txBody>
      </p:sp>
      <p:graphicFrame>
        <p:nvGraphicFramePr>
          <p:cNvPr id="4" name="Chart 63"/>
          <p:cNvGraphicFramePr/>
          <p:nvPr>
            <p:extLst>
              <p:ext uri="{D42A27DB-BD31-4B8C-83A1-F6EECF244321}">
                <p14:modId xmlns:p14="http://schemas.microsoft.com/office/powerpoint/2010/main" val="3687314331"/>
              </p:ext>
            </p:extLst>
          </p:nvPr>
        </p:nvGraphicFramePr>
        <p:xfrm>
          <a:off x="152539" y="1124744"/>
          <a:ext cx="8901026" cy="1512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63"/>
          <p:cNvGraphicFramePr/>
          <p:nvPr>
            <p:extLst>
              <p:ext uri="{D42A27DB-BD31-4B8C-83A1-F6EECF244321}">
                <p14:modId xmlns:p14="http://schemas.microsoft.com/office/powerpoint/2010/main" val="3761298344"/>
              </p:ext>
            </p:extLst>
          </p:nvPr>
        </p:nvGraphicFramePr>
        <p:xfrm>
          <a:off x="152539" y="2888940"/>
          <a:ext cx="8886991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63"/>
          <p:cNvGraphicFramePr/>
          <p:nvPr>
            <p:extLst>
              <p:ext uri="{D42A27DB-BD31-4B8C-83A1-F6EECF244321}">
                <p14:modId xmlns:p14="http://schemas.microsoft.com/office/powerpoint/2010/main" val="600988295"/>
              </p:ext>
            </p:extLst>
          </p:nvPr>
        </p:nvGraphicFramePr>
        <p:xfrm>
          <a:off x="152539" y="4797152"/>
          <a:ext cx="8886991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char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299" y="112390"/>
            <a:ext cx="2645893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56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vladimirstat.gks.ru/storage/2018/12-18/kZYigcQq/_%D0%BF%D0%B8%D1%8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36306" y="554101"/>
            <a:ext cx="84228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ИСТОЧНИКИ ИНФОРМАЦИИ О ЗДОРОВОМ ПИТАНИИ И ВНИМАНИЕ К ИНФОРМАЦИИ НА ЭТИКЕТКАХ ПРОДУКТОВ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"/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(все респонденты, за исключением детей до 3-х лет)</a:t>
            </a:r>
            <a:endParaRPr lang="ru-RU" sz="16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919522566"/>
              </p:ext>
            </p:extLst>
          </p:nvPr>
        </p:nvGraphicFramePr>
        <p:xfrm>
          <a:off x="460375" y="1556792"/>
          <a:ext cx="8479706" cy="4996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char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88" y="260648"/>
            <a:ext cx="2645893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80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24351"/>
            <a:ext cx="8345504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dirty="0"/>
              <a:t>ЧАСТОТА ПРИЕМА ГОРЯЧЕЙ ПИЩИ</a:t>
            </a:r>
          </a:p>
          <a:p>
            <a:pPr algn="ctr"/>
            <a:r>
              <a:rPr lang="ru-RU" sz="1600" i="1" dirty="0"/>
              <a:t>(в процентах)</a:t>
            </a:r>
          </a:p>
          <a:p>
            <a:pPr algn="ctr"/>
            <a:r>
              <a:rPr lang="ru-RU" dirty="0">
                <a:solidFill>
                  <a:srgbClr val="C00000"/>
                </a:solidFill>
              </a:rPr>
              <a:t>(все респонденты, за исключением детей в возрасте до 3 лет)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791079492"/>
              </p:ext>
            </p:extLst>
          </p:nvPr>
        </p:nvGraphicFramePr>
        <p:xfrm>
          <a:off x="194787" y="1259222"/>
          <a:ext cx="6552728" cy="2793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312350" y="3645024"/>
            <a:ext cx="4601088" cy="61555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ЧАСТОТА ПРИЕМА ЗАВТРАКОВ</a:t>
            </a:r>
          </a:p>
          <a:p>
            <a:r>
              <a:rPr lang="ru-RU" sz="1600" i="1" dirty="0"/>
              <a:t>(в процентах)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658535854"/>
              </p:ext>
            </p:extLst>
          </p:nvPr>
        </p:nvGraphicFramePr>
        <p:xfrm>
          <a:off x="2483768" y="4130307"/>
          <a:ext cx="6329280" cy="2710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char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88415"/>
            <a:ext cx="2645893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20795"/>
              </p:ext>
            </p:extLst>
          </p:nvPr>
        </p:nvGraphicFramePr>
        <p:xfrm>
          <a:off x="531150" y="480615"/>
          <a:ext cx="8229600" cy="800234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7200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ПРИЕМ РЕСПОНДЕНТАМИ ОСНОВНЫХ ВИДОВ ВИТАМИННЫХ ПРЕПАРАТОВ И БИОЛОГИЧЕСКИ АКТИВНЫХ ДОБАВОК К </a:t>
                      </a:r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ПИЩЕ</a:t>
                      </a:r>
                    </a:p>
                    <a:p>
                      <a:pPr algn="ctr" fontAlgn="b"/>
                      <a:r>
                        <a:rPr lang="ru-RU" sz="1600" b="1" i="1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(в процентах)</a:t>
                      </a:r>
                      <a:endParaRPr lang="ru-RU" sz="1600" b="1" i="1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54758646"/>
              </p:ext>
            </p:extLst>
          </p:nvPr>
        </p:nvGraphicFramePr>
        <p:xfrm>
          <a:off x="162941" y="1484784"/>
          <a:ext cx="896448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char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11283"/>
            <a:ext cx="2645893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787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vladimirstat.gks.ru/storage/2018/12-18/kZYigcQq/_%D0%BF%D0%B8%D1%8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768924734"/>
              </p:ext>
            </p:extLst>
          </p:nvPr>
        </p:nvGraphicFramePr>
        <p:xfrm>
          <a:off x="701365" y="980730"/>
          <a:ext cx="8047099" cy="4608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1475656" y="2124905"/>
            <a:ext cx="7200800" cy="2600239"/>
            <a:chOff x="1596649" y="-708848"/>
            <a:chExt cx="7326374" cy="1880159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596649" y="119244"/>
              <a:ext cx="6443837" cy="105206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Прямоугольник 5"/>
            <p:cNvSpPr/>
            <p:nvPr/>
          </p:nvSpPr>
          <p:spPr>
            <a:xfrm>
              <a:off x="2892793" y="-708848"/>
              <a:ext cx="6030230" cy="16561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285750" lvl="0" indent="-285750">
                <a:spcAft>
                  <a:spcPts val="1200"/>
                </a:spcAft>
                <a:buFont typeface="Wingdings" panose="05000000000000000000" pitchFamily="2" charset="2"/>
                <a:buChar char="q"/>
              </a:pPr>
              <a:r>
                <a:rPr lang="ru-RU" b="1" dirty="0"/>
                <a:t>Концепции демографической политики </a:t>
              </a:r>
              <a:r>
                <a:rPr lang="ru-RU" b="1" dirty="0" smtClean="0"/>
                <a:t/>
              </a:r>
              <a:br>
                <a:rPr lang="ru-RU" b="1" dirty="0" smtClean="0"/>
              </a:br>
              <a:r>
                <a:rPr lang="ru-RU" b="1" dirty="0" smtClean="0"/>
                <a:t>Российской </a:t>
              </a:r>
              <a:r>
                <a:rPr lang="ru-RU" b="1" dirty="0"/>
                <a:t>Федерации на период </a:t>
              </a:r>
              <a:r>
                <a:rPr lang="ru-RU" b="1" dirty="0" smtClean="0"/>
                <a:t/>
              </a:r>
              <a:br>
                <a:rPr lang="ru-RU" b="1" dirty="0" smtClean="0"/>
              </a:br>
              <a:r>
                <a:rPr lang="ru-RU" b="1" dirty="0" smtClean="0"/>
                <a:t>до </a:t>
              </a:r>
              <a:r>
                <a:rPr lang="ru-RU" b="1" dirty="0"/>
                <a:t>2025 года </a:t>
              </a:r>
            </a:p>
            <a:p>
              <a:pPr marL="285750" lvl="0" indent="-285750">
                <a:spcAft>
                  <a:spcPts val="1800"/>
                </a:spcAft>
                <a:buFont typeface="Wingdings" panose="05000000000000000000" pitchFamily="2" charset="2"/>
                <a:buChar char="q"/>
              </a:pPr>
              <a:r>
                <a:rPr lang="ru-RU" b="1" dirty="0"/>
                <a:t>Национального проекта «Демография</a:t>
              </a:r>
              <a:r>
                <a:rPr lang="ru-RU" b="1" dirty="0" smtClean="0"/>
                <a:t>»</a:t>
              </a:r>
            </a:p>
            <a:p>
              <a:pPr marL="285750" indent="-285750">
                <a:spcAft>
                  <a:spcPts val="1800"/>
                </a:spcAft>
                <a:buFont typeface="Wingdings" panose="05000000000000000000" pitchFamily="2" charset="2"/>
                <a:buChar char="q"/>
              </a:pPr>
              <a:r>
                <a:rPr lang="ru-RU" b="1" dirty="0"/>
                <a:t>Национального проекта </a:t>
              </a:r>
              <a:r>
                <a:rPr lang="ru-RU" b="1" dirty="0" smtClean="0"/>
                <a:t>«Здоровье»</a:t>
              </a:r>
              <a:endParaRPr lang="ru-RU" b="1" dirty="0"/>
            </a:p>
            <a:p>
              <a:pPr marL="285750" lvl="0" indent="-285750">
                <a:spcAft>
                  <a:spcPts val="1200"/>
                </a:spcAft>
                <a:buFont typeface="Wingdings" panose="05000000000000000000" pitchFamily="2" charset="2"/>
                <a:buChar char="q"/>
              </a:pPr>
              <a:r>
                <a:rPr lang="ru-RU" b="1" dirty="0" smtClean="0"/>
                <a:t>Доктрины </a:t>
              </a:r>
              <a:r>
                <a:rPr lang="ru-RU" b="1" dirty="0"/>
                <a:t>продовольственной безопасности </a:t>
              </a:r>
              <a:r>
                <a:rPr lang="ru-RU" b="1" dirty="0" smtClean="0"/>
                <a:t/>
              </a:r>
              <a:br>
                <a:rPr lang="ru-RU" b="1" dirty="0" smtClean="0"/>
              </a:br>
              <a:r>
                <a:rPr lang="ru-RU" b="1" dirty="0" smtClean="0"/>
                <a:t>Российской Федерации</a:t>
              </a:r>
            </a:p>
            <a:p>
              <a:pPr marL="285750" lvl="0" indent="-285750">
                <a:spcAft>
                  <a:spcPts val="1200"/>
                </a:spcAft>
                <a:buFont typeface="Wingdings" panose="05000000000000000000" pitchFamily="2" charset="2"/>
                <a:buChar char="q"/>
              </a:pPr>
              <a:r>
                <a:rPr lang="ru-RU" b="1" dirty="0" smtClean="0"/>
                <a:t>Целей Устойчивого Развития (ЦУР)</a:t>
              </a:r>
              <a:endParaRPr lang="ru-RU" b="1" dirty="0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96702" y="156761"/>
            <a:ext cx="268054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solidFill>
                  <a:schemeClr val="tx2"/>
                </a:solidFill>
                <a:latin typeface="Impact" pitchFamily="34" charset="0"/>
              </a:rPr>
              <a:t>Рацион  питания  населения :  итоги  2018</a:t>
            </a:r>
          </a:p>
        </p:txBody>
      </p:sp>
    </p:spTree>
    <p:extLst>
      <p:ext uri="{BB962C8B-B14F-4D97-AF65-F5344CB8AC3E}">
        <p14:creationId xmlns:p14="http://schemas.microsoft.com/office/powerpoint/2010/main" val="77383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5031" y="289115"/>
            <a:ext cx="820327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  ПО АНТРОПОМЕТРИЧЕСКИМ ХАРАКТЕРИСТИКАМ </a:t>
            </a:r>
          </a:p>
          <a:p>
            <a:pPr algn="ctr"/>
            <a:r>
              <a:rPr lang="ru-RU" sz="16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процентах)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Взрослые от 19 лет и более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908931751"/>
              </p:ext>
            </p:extLst>
          </p:nvPr>
        </p:nvGraphicFramePr>
        <p:xfrm>
          <a:off x="107504" y="1392650"/>
          <a:ext cx="568863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23528" y="1370171"/>
            <a:ext cx="3084172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ВСЕ РЕСПОНДЕНТЫ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317869" y="1061672"/>
            <a:ext cx="1872208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МУЖЧИНЫ</a:t>
            </a: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07364379"/>
              </p:ext>
            </p:extLst>
          </p:nvPr>
        </p:nvGraphicFramePr>
        <p:xfrm>
          <a:off x="5142288" y="1017308"/>
          <a:ext cx="3672408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7204543" y="3706598"/>
            <a:ext cx="1944217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ЖЕНЩИНЫ</a:t>
            </a: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423997370"/>
              </p:ext>
            </p:extLst>
          </p:nvPr>
        </p:nvGraphicFramePr>
        <p:xfrm>
          <a:off x="5471592" y="3850015"/>
          <a:ext cx="3672408" cy="327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" name="char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56" y="93984"/>
            <a:ext cx="2645893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33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vladimirstat.gks.ru/storage/2018/12-18/kZYigcQq/_%D0%BF%D0%B8%D1%8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char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5" y="99610"/>
            <a:ext cx="2645893" cy="298730"/>
          </a:xfrm>
          <a:prstGeom prst="rect">
            <a:avLst/>
          </a:prstGeom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147282395"/>
              </p:ext>
            </p:extLst>
          </p:nvPr>
        </p:nvGraphicFramePr>
        <p:xfrm>
          <a:off x="460375" y="1397000"/>
          <a:ext cx="8417257" cy="5056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43427" y="503010"/>
            <a:ext cx="7251151" cy="9233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dirty="0"/>
              <a:t>РАСПРЕДЕЛЕНИЕ НАСЕЛЕНИЯ ПО АНТРОПОМЕТРИЧЕСКИМ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ХАРАКТЕРИСТИКАМ</a:t>
            </a:r>
            <a:endParaRPr lang="ru-RU" dirty="0"/>
          </a:p>
          <a:p>
            <a:pPr algn="ctr"/>
            <a:r>
              <a:rPr lang="ru-RU" sz="1600" i="1" dirty="0"/>
              <a:t>(в процентах)</a:t>
            </a:r>
          </a:p>
        </p:txBody>
      </p:sp>
    </p:spTree>
    <p:extLst>
      <p:ext uri="{BB962C8B-B14F-4D97-AF65-F5344CB8AC3E}">
        <p14:creationId xmlns:p14="http://schemas.microsoft.com/office/powerpoint/2010/main" val="285398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vladimirstat.gks.ru/storage/2018/12-18/kZYigcQq/_%D0%BF%D0%B8%D1%8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0375" y="1196752"/>
            <a:ext cx="79859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i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ru-RU" sz="3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Питаться - это необходимость,</a:t>
            </a:r>
          </a:p>
          <a:p>
            <a:pPr algn="ctr"/>
            <a:r>
              <a:rPr lang="ru-RU" sz="3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но разумно питаться – </a:t>
            </a:r>
          </a:p>
          <a:p>
            <a:pPr algn="ctr"/>
            <a:r>
              <a:rPr lang="ru-RU" sz="3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искусство</a:t>
            </a:r>
            <a:r>
              <a:rPr lang="en-US" sz="3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algn="r"/>
            <a:endParaRPr lang="en-US" sz="3200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3200" b="1" i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3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Франсуа VI де Ларошфуко</a:t>
            </a:r>
          </a:p>
          <a:p>
            <a:endParaRPr lang="ru-RU" sz="2000" b="1" i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har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88" y="260648"/>
            <a:ext cx="2645893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05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vladimirstat.gks.ru/storage/2018/12-18/kZYigcQq/_%D0%BF%D0%B8%D1%8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83568" y="663194"/>
            <a:ext cx="7992887" cy="56381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ru-RU" sz="18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ИСТОЧНИКИ ПОЛУЧЕНИЯ ИНФОРМАЦИИ </a:t>
            </a:r>
          </a:p>
          <a:p>
            <a:pPr algn="ctr">
              <a:spcAft>
                <a:spcPts val="600"/>
              </a:spcAft>
            </a:pPr>
            <a:r>
              <a:rPr lang="ru-RU" sz="18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 ПОТРЕБЛЕНИИ ПРОДУКТОВ ПИТАНИЯ НАСЕЛЕНИЕМ</a:t>
            </a:r>
            <a:endParaRPr lang="ru-RU" sz="1800" dirty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4680520" cy="4762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Freeform 5"/>
          <p:cNvSpPr>
            <a:spLocks/>
          </p:cNvSpPr>
          <p:nvPr/>
        </p:nvSpPr>
        <p:spPr bwMode="auto">
          <a:xfrm>
            <a:off x="4748676" y="4333070"/>
            <a:ext cx="4248277" cy="856085"/>
          </a:xfrm>
          <a:custGeom>
            <a:avLst/>
            <a:gdLst/>
            <a:ahLst/>
            <a:cxnLst>
              <a:cxn ang="0">
                <a:pos x="1756" y="356"/>
              </a:cxn>
              <a:cxn ang="0">
                <a:pos x="228" y="356"/>
              </a:cxn>
              <a:cxn ang="0">
                <a:pos x="0" y="0"/>
              </a:cxn>
              <a:cxn ang="0">
                <a:pos x="1761" y="0"/>
              </a:cxn>
              <a:cxn ang="0">
                <a:pos x="1890" y="185"/>
              </a:cxn>
              <a:cxn ang="0">
                <a:pos x="1756" y="356"/>
              </a:cxn>
            </a:cxnLst>
            <a:rect l="0" t="0" r="r" b="b"/>
            <a:pathLst>
              <a:path w="1890" h="356">
                <a:moveTo>
                  <a:pt x="1756" y="356"/>
                </a:moveTo>
                <a:lnTo>
                  <a:pt x="228" y="356"/>
                </a:lnTo>
                <a:lnTo>
                  <a:pt x="0" y="0"/>
                </a:lnTo>
                <a:lnTo>
                  <a:pt x="1761" y="0"/>
                </a:lnTo>
                <a:lnTo>
                  <a:pt x="1890" y="185"/>
                </a:lnTo>
                <a:lnTo>
                  <a:pt x="1756" y="356"/>
                </a:lnTo>
                <a:close/>
              </a:path>
            </a:pathLst>
          </a:custGeom>
          <a:solidFill>
            <a:schemeClr val="accent4"/>
          </a:solidFill>
          <a:ln w="9525">
            <a:solidFill>
              <a:srgbClr val="7030A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076056" y="4366729"/>
            <a:ext cx="407450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БАЛАНС ПРОДОВОЛЬСТВИЯ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(население страны)</a:t>
            </a:r>
            <a:endParaRPr lang="ru-RU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20193684">
            <a:off x="2945658" y="4427502"/>
            <a:ext cx="13770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20193684">
            <a:off x="2513037" y="3403814"/>
            <a:ext cx="13770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20193684">
            <a:off x="2399795" y="2247367"/>
            <a:ext cx="9747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Freeform 6"/>
          <p:cNvSpPr>
            <a:spLocks/>
          </p:cNvSpPr>
          <p:nvPr/>
        </p:nvSpPr>
        <p:spPr bwMode="auto">
          <a:xfrm>
            <a:off x="3989429" y="3113790"/>
            <a:ext cx="4518853" cy="877057"/>
          </a:xfrm>
          <a:custGeom>
            <a:avLst/>
            <a:gdLst/>
            <a:ahLst/>
            <a:cxnLst>
              <a:cxn ang="0">
                <a:pos x="1892" y="182"/>
              </a:cxn>
              <a:cxn ang="0">
                <a:pos x="1756" y="353"/>
              </a:cxn>
              <a:cxn ang="0">
                <a:pos x="228" y="353"/>
              </a:cxn>
              <a:cxn ang="0">
                <a:pos x="0" y="0"/>
              </a:cxn>
              <a:cxn ang="0">
                <a:pos x="1763" y="0"/>
              </a:cxn>
              <a:cxn ang="0">
                <a:pos x="1892" y="182"/>
              </a:cxn>
            </a:cxnLst>
            <a:rect l="0" t="0" r="r" b="b"/>
            <a:pathLst>
              <a:path w="1892" h="353">
                <a:moveTo>
                  <a:pt x="1892" y="182"/>
                </a:moveTo>
                <a:lnTo>
                  <a:pt x="1756" y="353"/>
                </a:lnTo>
                <a:lnTo>
                  <a:pt x="228" y="353"/>
                </a:lnTo>
                <a:lnTo>
                  <a:pt x="0" y="0"/>
                </a:lnTo>
                <a:lnTo>
                  <a:pt x="1763" y="0"/>
                </a:lnTo>
                <a:lnTo>
                  <a:pt x="1892" y="182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Freeform 5"/>
          <p:cNvSpPr>
            <a:spLocks/>
          </p:cNvSpPr>
          <p:nvPr/>
        </p:nvSpPr>
        <p:spPr bwMode="auto">
          <a:xfrm>
            <a:off x="3265573" y="1872192"/>
            <a:ext cx="4248277" cy="856085"/>
          </a:xfrm>
          <a:custGeom>
            <a:avLst/>
            <a:gdLst/>
            <a:ahLst/>
            <a:cxnLst>
              <a:cxn ang="0">
                <a:pos x="1756" y="356"/>
              </a:cxn>
              <a:cxn ang="0">
                <a:pos x="228" y="356"/>
              </a:cxn>
              <a:cxn ang="0">
                <a:pos x="0" y="0"/>
              </a:cxn>
              <a:cxn ang="0">
                <a:pos x="1761" y="0"/>
              </a:cxn>
              <a:cxn ang="0">
                <a:pos x="1890" y="185"/>
              </a:cxn>
              <a:cxn ang="0">
                <a:pos x="1756" y="356"/>
              </a:cxn>
            </a:cxnLst>
            <a:rect l="0" t="0" r="r" b="b"/>
            <a:pathLst>
              <a:path w="1890" h="356">
                <a:moveTo>
                  <a:pt x="1756" y="356"/>
                </a:moveTo>
                <a:lnTo>
                  <a:pt x="228" y="356"/>
                </a:lnTo>
                <a:lnTo>
                  <a:pt x="0" y="0"/>
                </a:lnTo>
                <a:lnTo>
                  <a:pt x="1761" y="0"/>
                </a:lnTo>
                <a:lnTo>
                  <a:pt x="1890" y="185"/>
                </a:lnTo>
                <a:lnTo>
                  <a:pt x="1756" y="356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1827737"/>
            <a:ext cx="382449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ОБСЛЕДОВАНИЕ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РАЦИОНА ПИТАНИЯ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(индивид)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205454" y="3133195"/>
            <a:ext cx="40346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ОБСЛЕДОВАНИЕ БЮДЖЕТОВ ДОМОХОЗЯЙСТВ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(семья)</a:t>
            </a:r>
            <a:endParaRPr lang="ru-RU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96702" y="156761"/>
            <a:ext cx="268054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solidFill>
                  <a:schemeClr val="tx2"/>
                </a:solidFill>
                <a:latin typeface="Impact" pitchFamily="34" charset="0"/>
              </a:rPr>
              <a:t>Рацион  питания  населения :  итоги  2018</a:t>
            </a:r>
          </a:p>
        </p:txBody>
      </p:sp>
    </p:spTree>
    <p:extLst>
      <p:ext uri="{BB962C8B-B14F-4D97-AF65-F5344CB8AC3E}">
        <p14:creationId xmlns:p14="http://schemas.microsoft.com/office/powerpoint/2010/main" val="365501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6999" y="1340768"/>
            <a:ext cx="8578238" cy="467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 опроса:        май-июнь </a:t>
            </a:r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 (1 раз в 5 лет)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76999" y="2132856"/>
            <a:ext cx="8183672" cy="324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ходе наблюдения:</a:t>
            </a:r>
          </a:p>
          <a:p>
            <a:pPr lvl="2">
              <a:spcBef>
                <a:spcPct val="15000"/>
              </a:spcBef>
              <a:spcAft>
                <a:spcPts val="600"/>
              </a:spcAft>
            </a:pPr>
            <a:r>
              <a:rPr lang="ru-RU" sz="11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</a:p>
          <a:p>
            <a:pPr lvl="2">
              <a:spcBef>
                <a:spcPct val="150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Посещено…………………….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801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</a:t>
            </a:r>
            <a:endParaRPr lang="ru-RU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Bef>
                <a:spcPct val="150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Опрошено………….…………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460 домохозяйств</a:t>
            </a:r>
          </a:p>
          <a:p>
            <a:pPr lvl="2">
              <a:spcBef>
                <a:spcPct val="150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Недоступно  …………………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254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адреса</a:t>
            </a:r>
          </a:p>
          <a:p>
            <a:pPr lvl="2">
              <a:spcBef>
                <a:spcPct val="150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Отказались </a:t>
            </a:r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участия .…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домохозяйств</a:t>
            </a:r>
          </a:p>
          <a:p>
            <a:pPr lvl="2">
              <a:spcBef>
                <a:spcPct val="150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ru-RU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16632"/>
            <a:ext cx="268054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solidFill>
                  <a:schemeClr val="tx2"/>
                </a:solidFill>
                <a:latin typeface="Impact" pitchFamily="34" charset="0"/>
              </a:rPr>
              <a:t>Рацион  питания  населения :  итоги  2018</a:t>
            </a:r>
          </a:p>
        </p:txBody>
      </p:sp>
    </p:spTree>
    <p:extLst>
      <p:ext uri="{BB962C8B-B14F-4D97-AF65-F5344CB8AC3E}">
        <p14:creationId xmlns:p14="http://schemas.microsoft.com/office/powerpoint/2010/main" val="3909868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9540511"/>
              </p:ext>
            </p:extLst>
          </p:nvPr>
        </p:nvGraphicFramePr>
        <p:xfrm>
          <a:off x="480662" y="764704"/>
          <a:ext cx="7835754" cy="5510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336779" y="458547"/>
            <a:ext cx="7772400" cy="505538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ИНСТРУМЕНТАРИЙ НАБЛЮДЕНИЯ</a:t>
            </a:r>
            <a:endParaRPr lang="ru-RU" sz="1800" dirty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 rot="21264842">
            <a:off x="2360988" y="1191681"/>
            <a:ext cx="4732562" cy="1152128"/>
          </a:xfrm>
          <a:prstGeom prst="homePlate">
            <a:avLst/>
          </a:prstGeom>
          <a:solidFill>
            <a:srgbClr val="92D050">
              <a:alpha val="44000"/>
            </a:srgbClr>
          </a:solidFill>
          <a:scene3d>
            <a:camera prst="orthographicFront"/>
            <a:lightRig rig="threePt" dir="t"/>
          </a:scene3d>
          <a:sp3d>
            <a:bevelT w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tx2"/>
                </a:solidFill>
                <a:ea typeface="Calibri" panose="020F0502020204030204" pitchFamily="34" charset="0"/>
              </a:rPr>
              <a:t>ВОПРОСНИК ДЛЯ ДОМОХОЗЯЙСТВА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290015" y="520354"/>
            <a:ext cx="1442307" cy="2066633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  <a:ln w="25400">
            <a:solidFill>
              <a:schemeClr val="bg2">
                <a:lumMod val="1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Прямоугольник 8"/>
          <p:cNvSpPr/>
          <p:nvPr/>
        </p:nvSpPr>
        <p:spPr>
          <a:xfrm>
            <a:off x="5248259" y="2612359"/>
            <a:ext cx="1496496" cy="2129154"/>
          </a:xfrm>
          <a:prstGeom prst="rect">
            <a:avLst/>
          </a:prstGeom>
          <a:blipFill rotWithShape="1">
            <a:blip r:embed="rId9"/>
            <a:stretch>
              <a:fillRect/>
            </a:stretch>
          </a:blipFill>
          <a:ln w="25400"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Пятиугольник 9"/>
          <p:cNvSpPr/>
          <p:nvPr/>
        </p:nvSpPr>
        <p:spPr>
          <a:xfrm rot="21180136">
            <a:off x="394158" y="3240808"/>
            <a:ext cx="4615077" cy="1224136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tx2"/>
                </a:solidFill>
              </a:rPr>
              <a:t>ИНДИВИДУАЛЬНЫЙ </a:t>
            </a:r>
            <a:r>
              <a:rPr lang="ru-RU" b="1" dirty="0" smtClean="0">
                <a:solidFill>
                  <a:schemeClr val="tx2"/>
                </a:solidFill>
              </a:rPr>
              <a:t>ВОПРОСНИК </a:t>
            </a:r>
          </a:p>
          <a:p>
            <a:pPr lvl="0" algn="ctr"/>
            <a:r>
              <a:rPr lang="ru-RU" b="1" dirty="0" smtClean="0">
                <a:solidFill>
                  <a:schemeClr val="tx2"/>
                </a:solidFill>
              </a:rPr>
              <a:t>ДЛЯ </a:t>
            </a:r>
            <a:r>
              <a:rPr lang="ru-RU" b="1" dirty="0">
                <a:solidFill>
                  <a:schemeClr val="tx2"/>
                </a:solidFill>
              </a:rPr>
              <a:t>ВЗРОСЛЫХ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303426" y="4653136"/>
            <a:ext cx="1527980" cy="2092736"/>
          </a:xfrm>
          <a:prstGeom prst="rect">
            <a:avLst/>
          </a:prstGeom>
          <a:blipFill rotWithShape="1">
            <a:blip r:embed="rId10"/>
            <a:stretch>
              <a:fillRect/>
            </a:stretch>
          </a:blipFill>
          <a:ln w="25400"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Пятиугольник 11"/>
          <p:cNvSpPr/>
          <p:nvPr/>
        </p:nvSpPr>
        <p:spPr>
          <a:xfrm rot="21233922">
            <a:off x="1569874" y="5227817"/>
            <a:ext cx="5397062" cy="1247973"/>
          </a:xfrm>
          <a:prstGeom prst="homePlate">
            <a:avLst/>
          </a:prstGeom>
          <a:solidFill>
            <a:srgbClr val="FFFFCC"/>
          </a:solidFill>
          <a:scene3d>
            <a:camera prst="orthographicFront"/>
            <a:lightRig rig="threePt" dir="t"/>
          </a:scene3d>
          <a:sp3d>
            <a:bevelT w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tx2"/>
                </a:solidFill>
              </a:rPr>
              <a:t>ИНДИВИДУАЛЬНЫЙ </a:t>
            </a:r>
            <a:r>
              <a:rPr lang="ru-RU" b="1" dirty="0" smtClean="0">
                <a:solidFill>
                  <a:schemeClr val="tx2"/>
                </a:solidFill>
              </a:rPr>
              <a:t>ВОПРОСНИК ДЛЯ </a:t>
            </a:r>
            <a:r>
              <a:rPr lang="ru-RU" b="1" dirty="0">
                <a:solidFill>
                  <a:schemeClr val="tx2"/>
                </a:solidFill>
              </a:rPr>
              <a:t>ДЕТЕЙ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8567" y="115873"/>
            <a:ext cx="268054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solidFill>
                  <a:schemeClr val="tx2"/>
                </a:solidFill>
                <a:latin typeface="Impact" pitchFamily="34" charset="0"/>
              </a:rPr>
              <a:t>Рацион  питания  населения :  итоги  2018</a:t>
            </a:r>
          </a:p>
        </p:txBody>
      </p:sp>
    </p:spTree>
    <p:extLst>
      <p:ext uri="{BB962C8B-B14F-4D97-AF65-F5344CB8AC3E}">
        <p14:creationId xmlns:p14="http://schemas.microsoft.com/office/powerpoint/2010/main" val="3187196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70516" y="373544"/>
            <a:ext cx="7772400" cy="440084"/>
          </a:xfrm>
          <a:prstGeom prst="rect">
            <a:avLst/>
          </a:prstGeom>
        </p:spPr>
        <p:txBody>
          <a:bodyPr wrap="none" lIns="0" tIns="0" rIns="0" bIns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ПРИМЕР ИЗ «АЛЬБОМА ПОРЦИЙ ПРОДУКТОВ И БЛЮД»</a:t>
            </a:r>
            <a:endParaRPr lang="ru-RU" sz="1600" dirty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7" name="Picture 3" descr="C:\Users\p33_obardina\AppData\Local\Microsoft\Windows\Temporary Internet Files\Content.Outlook\SY58LTFD\IMG_20200617_14582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" t="1585" r="7932" b="2177"/>
          <a:stretch/>
        </p:blipFill>
        <p:spPr bwMode="auto">
          <a:xfrm>
            <a:off x="643866" y="1075238"/>
            <a:ext cx="374441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33_obardina\AppData\Local\Microsoft\Windows\Temporary Internet Files\Content.Outlook\SY58LTFD\IMG_20200617_14585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5" t="1452" r="4764" b="4687"/>
          <a:stretch/>
        </p:blipFill>
        <p:spPr bwMode="auto">
          <a:xfrm>
            <a:off x="5076056" y="1075238"/>
            <a:ext cx="3624085" cy="488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11934"/>
            <a:ext cx="268054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solidFill>
                  <a:schemeClr val="tx2"/>
                </a:solidFill>
                <a:latin typeface="Impact" pitchFamily="34" charset="0"/>
              </a:rPr>
              <a:t>Рацион  питания  населения :  итоги  2018</a:t>
            </a:r>
          </a:p>
        </p:txBody>
      </p:sp>
    </p:spTree>
    <p:extLst>
      <p:ext uri="{BB962C8B-B14F-4D97-AF65-F5344CB8AC3E}">
        <p14:creationId xmlns:p14="http://schemas.microsoft.com/office/powerpoint/2010/main" val="262312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vladimirstat.gks.ru/storage/2018/12-18/kZYigcQq/_%D0%BF%D0%B8%D1%8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662157" y="516797"/>
            <a:ext cx="5802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ЧАСТОТА ПОТРЕБЛЕНИЯ ПРОДУКТОВ ПИТАНИЯ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27784" y="1328063"/>
            <a:ext cx="384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Лица, в возрасте 14 лет и более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86258" y="1705058"/>
            <a:ext cx="4938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(ежедневно или несколько раз в неделю)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601733166"/>
              </p:ext>
            </p:extLst>
          </p:nvPr>
        </p:nvGraphicFramePr>
        <p:xfrm>
          <a:off x="158847" y="2348880"/>
          <a:ext cx="880891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35896" y="904438"/>
            <a:ext cx="16516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процентах)</a:t>
            </a:r>
            <a:endParaRPr lang="ru-RU" sz="1600" b="1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0969" y="135864"/>
            <a:ext cx="28829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dirty="0">
                <a:solidFill>
                  <a:srgbClr val="1F497D"/>
                </a:solidFill>
                <a:latin typeface="Impact" pitchFamily="34" charset="0"/>
              </a:rPr>
              <a:t>Рацион  питания  населения :  итоги  2018</a:t>
            </a:r>
          </a:p>
        </p:txBody>
      </p:sp>
    </p:spTree>
    <p:extLst>
      <p:ext uri="{BB962C8B-B14F-4D97-AF65-F5344CB8AC3E}">
        <p14:creationId xmlns:p14="http://schemas.microsoft.com/office/powerpoint/2010/main" val="83047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vladimirstat.gks.ru/storage/2018/12-18/kZYigcQq/_%D0%BF%D0%B8%D1%8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542008" y="1282261"/>
            <a:ext cx="384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Лица, в возрасте 14 лет и более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68141" y="1751059"/>
            <a:ext cx="2593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(несколько раз в месяц</a:t>
            </a:r>
            <a:r>
              <a:rPr lang="ru-RU" b="1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07904" y="919030"/>
            <a:ext cx="15137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процентах</a:t>
            </a:r>
            <a:endParaRPr lang="ru-RU" sz="1600" b="1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461779411"/>
              </p:ext>
            </p:extLst>
          </p:nvPr>
        </p:nvGraphicFramePr>
        <p:xfrm>
          <a:off x="174064" y="2208980"/>
          <a:ext cx="8728521" cy="4824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char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19" y="116855"/>
            <a:ext cx="2645893" cy="2987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63688" y="602843"/>
            <a:ext cx="5802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ЧАСТОТА ПОТРЕБЛЕНИЯ ПРОДУКТОВ ПИТАНИЯ</a:t>
            </a:r>
          </a:p>
        </p:txBody>
      </p:sp>
    </p:spTree>
    <p:extLst>
      <p:ext uri="{BB962C8B-B14F-4D97-AF65-F5344CB8AC3E}">
        <p14:creationId xmlns:p14="http://schemas.microsoft.com/office/powerpoint/2010/main" val="40711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2786</TotalTime>
  <Words>1310</Words>
  <Application>Microsoft Office PowerPoint</Application>
  <PresentationFormat>Экран (4:3)</PresentationFormat>
  <Paragraphs>373</Paragraphs>
  <Slides>32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1" baseType="lpstr">
      <vt:lpstr>Arial</vt:lpstr>
      <vt:lpstr>Arial Black</vt:lpstr>
      <vt:lpstr>Calibri</vt:lpstr>
      <vt:lpstr>FontAwesome</vt:lpstr>
      <vt:lpstr>Impact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Бардина Ольга Александровна</dc:creator>
  <cp:lastModifiedBy>Шмуратко Елена Николаевна</cp:lastModifiedBy>
  <cp:revision>453</cp:revision>
  <cp:lastPrinted>2020-08-05T07:18:22Z</cp:lastPrinted>
  <dcterms:created xsi:type="dcterms:W3CDTF">2020-06-17T11:12:28Z</dcterms:created>
  <dcterms:modified xsi:type="dcterms:W3CDTF">2020-12-07T06:03:08Z</dcterms:modified>
</cp:coreProperties>
</file>